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59" r:id="rId5"/>
    <p:sldId id="261" r:id="rId6"/>
    <p:sldId id="260"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0" d="100"/>
          <a:sy n="60" d="100"/>
        </p:scale>
        <p:origin x="-3000" y="-10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A72A0-7F58-4399-BF83-47D666E89899}" type="datetimeFigureOut">
              <a:rPr lang="en-IN" smtClean="0"/>
              <a:t>02-12-2013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021A5-2EB9-4AE3-AB6C-10DD0E185637}" type="slidenum">
              <a:rPr lang="en-IN" smtClean="0"/>
              <a:t>‹#›</a:t>
            </a:fld>
            <a:endParaRPr lang="en-IN"/>
          </a:p>
        </p:txBody>
      </p:sp>
    </p:spTree>
    <p:extLst>
      <p:ext uri="{BB962C8B-B14F-4D97-AF65-F5344CB8AC3E}">
        <p14:creationId xmlns:p14="http://schemas.microsoft.com/office/powerpoint/2010/main" val="158606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266"/>
          <a:stretch/>
        </p:blipFill>
        <p:spPr>
          <a:xfrm>
            <a:off x="0" y="1788"/>
            <a:ext cx="9165516" cy="6921654"/>
          </a:xfrm>
          <a:prstGeom prst="rect">
            <a:avLst/>
          </a:prstGeom>
        </p:spPr>
      </p:pic>
      <p:sp>
        <p:nvSpPr>
          <p:cNvPr id="2" name="Title 1"/>
          <p:cNvSpPr>
            <a:spLocks noGrp="1"/>
          </p:cNvSpPr>
          <p:nvPr>
            <p:ph type="ctrTitle" hasCustomPrompt="1"/>
          </p:nvPr>
        </p:nvSpPr>
        <p:spPr>
          <a:xfrm>
            <a:off x="5715894" y="4637442"/>
            <a:ext cx="3124200" cy="1470025"/>
          </a:xfrm>
        </p:spPr>
        <p:txBody>
          <a:bodyPr anchor="t" anchorCtr="0">
            <a:normAutofit/>
          </a:bodyPr>
          <a:lstStyle>
            <a:lvl1pPr algn="l">
              <a:defRPr sz="2000">
                <a:solidFill>
                  <a:schemeClr val="bg1"/>
                </a:solidFill>
                <a:latin typeface="Univers Condensed" pitchFamily="34" charset="0"/>
              </a:defRPr>
            </a:lvl1pPr>
          </a:lstStyle>
          <a:p>
            <a:r>
              <a:rPr lang="en-US" dirty="0" smtClean="0"/>
              <a:t>Presentation Title Goes Here</a:t>
            </a:r>
            <a:endParaRPr lang="en-US" dirty="0"/>
          </a:p>
        </p:txBody>
      </p:sp>
    </p:spTree>
    <p:extLst>
      <p:ext uri="{BB962C8B-B14F-4D97-AF65-F5344CB8AC3E}">
        <p14:creationId xmlns:p14="http://schemas.microsoft.com/office/powerpoint/2010/main" val="1280942459"/>
      </p:ext>
    </p:extLst>
  </p:cSld>
  <p:clrMapOvr>
    <a:masterClrMapping/>
  </p:clrMapOvr>
  <p:transitio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extLst>
      <p:ext uri="{BB962C8B-B14F-4D97-AF65-F5344CB8AC3E}">
        <p14:creationId xmlns:p14="http://schemas.microsoft.com/office/powerpoint/2010/main" val="202211646"/>
      </p:ext>
    </p:extLst>
  </p:cSld>
  <p:clrMapOvr>
    <a:masterClrMapping/>
  </p:clrMapOvr>
  <p:transitio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extLst>
      <p:ext uri="{BB962C8B-B14F-4D97-AF65-F5344CB8AC3E}">
        <p14:creationId xmlns:p14="http://schemas.microsoft.com/office/powerpoint/2010/main" val="3015114301"/>
      </p:ext>
    </p:extLst>
  </p:cSld>
  <p:clrMapOvr>
    <a:masterClrMapping/>
  </p:clrMapOvr>
  <p:transition spd="slow">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a:prstGeom prst="rect">
            <a:avLst/>
          </a:prstGeom>
        </p:spPr>
        <p:txBody>
          <a:bodyPr/>
          <a:lstStyle>
            <a:lvl1pPr marL="342900" indent="-342900">
              <a:buClr>
                <a:srgbClr val="0070C0"/>
              </a:buClr>
              <a:buSzPct val="90000"/>
              <a:buFont typeface="Wingdings" pitchFamily="2" charset="2"/>
              <a:buChar char="v"/>
              <a:defRPr sz="2000"/>
            </a:lvl1pPr>
            <a:lvl2pPr marL="742950" indent="-285750">
              <a:buSzPct val="90000"/>
              <a:buFont typeface="Wingdings" pitchFamily="2" charset="2"/>
              <a:buChar char="Ø"/>
              <a:defRPr sz="1800">
                <a:solidFill>
                  <a:schemeClr val="tx1">
                    <a:lumMod val="50000"/>
                    <a:lumOff val="50000"/>
                  </a:schemeClr>
                </a:solidFill>
              </a:defRPr>
            </a:lvl2pPr>
            <a:lvl3pPr marL="1143000" indent="-228600">
              <a:buClr>
                <a:srgbClr val="00B050"/>
              </a:buClr>
              <a:buSzPct val="100000"/>
              <a:buFont typeface="Wingdings" pitchFamily="2" charset="2"/>
              <a:buChar char="ü"/>
              <a:defRPr sz="1600"/>
            </a:lvl3pPr>
            <a:lvl4pPr marL="1600200" indent="-228600">
              <a:buClr>
                <a:srgbClr val="C00000"/>
              </a:buClr>
              <a:buSzPct val="105000"/>
              <a:buFont typeface="Arial" pitchFamily="34" charset="0"/>
              <a:buChar char="•"/>
              <a:defRPr sz="1400">
                <a:solidFill>
                  <a:schemeClr val="tx1">
                    <a:lumMod val="50000"/>
                    <a:lumOff val="50000"/>
                  </a:schemeClr>
                </a:solidFill>
              </a:defRPr>
            </a:lvl4pPr>
            <a:lvl5pPr marL="2057400" indent="-228600">
              <a:buSzPct val="94000"/>
              <a:buFont typeface="Wingdings" pitchFamily="2" charset="2"/>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0518999"/>
      </p:ext>
    </p:extLst>
  </p:cSld>
  <p:clrMapOvr>
    <a:masterClrMapping/>
  </p:clrMapOvr>
  <p:transitio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extLst>
      <p:ext uri="{BB962C8B-B14F-4D97-AF65-F5344CB8AC3E}">
        <p14:creationId xmlns:p14="http://schemas.microsoft.com/office/powerpoint/2010/main" val="4159774210"/>
      </p:ext>
    </p:extLst>
  </p:cSld>
  <p:clrMapOvr>
    <a:masterClrMapping/>
  </p:clrMapOvr>
  <p:transitio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extLst>
      <p:ext uri="{BB962C8B-B14F-4D97-AF65-F5344CB8AC3E}">
        <p14:creationId xmlns:p14="http://schemas.microsoft.com/office/powerpoint/2010/main" val="1916286173"/>
      </p:ext>
    </p:extLst>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extLst>
      <p:ext uri="{BB962C8B-B14F-4D97-AF65-F5344CB8AC3E}">
        <p14:creationId xmlns:p14="http://schemas.microsoft.com/office/powerpoint/2010/main" val="1557156136"/>
      </p:ext>
    </p:extLst>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extLst>
      <p:ext uri="{BB962C8B-B14F-4D97-AF65-F5344CB8AC3E}">
        <p14:creationId xmlns:p14="http://schemas.microsoft.com/office/powerpoint/2010/main" val="2027894538"/>
      </p:ext>
    </p:extLst>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extLst>
      <p:ext uri="{BB962C8B-B14F-4D97-AF65-F5344CB8AC3E}">
        <p14:creationId xmlns:p14="http://schemas.microsoft.com/office/powerpoint/2010/main" val="113730905"/>
      </p:ext>
    </p:extLst>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extLst>
      <p:ext uri="{BB962C8B-B14F-4D97-AF65-F5344CB8AC3E}">
        <p14:creationId xmlns:p14="http://schemas.microsoft.com/office/powerpoint/2010/main" val="278299301"/>
      </p:ext>
    </p:extLst>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FDF1C1-F44C-4794-A0D4-B547946F1C8E}" type="datetimeFigureOut">
              <a:rPr lang="en-IN" smtClean="0"/>
              <a:t>02-12-2013</a:t>
            </a:fld>
            <a:endParaRPr lang="en-IN"/>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2251C33-B3F5-4342-89D9-676BCAB12F11}" type="slidenum">
              <a:rPr lang="en-IN" smtClean="0"/>
              <a:t>‹#›</a:t>
            </a:fld>
            <a:endParaRPr lang="en-IN"/>
          </a:p>
        </p:txBody>
      </p:sp>
    </p:spTree>
    <p:extLst>
      <p:ext uri="{BB962C8B-B14F-4D97-AF65-F5344CB8AC3E}">
        <p14:creationId xmlns:p14="http://schemas.microsoft.com/office/powerpoint/2010/main" val="2490974431"/>
      </p:ext>
    </p:extLst>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t="2128"/>
          <a:stretch/>
        </p:blipFill>
        <p:spPr>
          <a:xfrm>
            <a:off x="3586" y="0"/>
            <a:ext cx="9164619" cy="6875929"/>
          </a:xfrm>
          <a:prstGeom prst="rect">
            <a:avLst/>
          </a:prstGeom>
        </p:spPr>
      </p:pic>
      <p:sp>
        <p:nvSpPr>
          <p:cNvPr id="2" name="Title Placeholder 1"/>
          <p:cNvSpPr>
            <a:spLocks noGrp="1"/>
          </p:cNvSpPr>
          <p:nvPr>
            <p:ph type="title"/>
          </p:nvPr>
        </p:nvSpPr>
        <p:spPr>
          <a:xfrm>
            <a:off x="1490832" y="433896"/>
            <a:ext cx="7530596" cy="707316"/>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3" name="Footer Placeholder 4"/>
          <p:cNvSpPr txBox="1">
            <a:spLocks/>
          </p:cNvSpPr>
          <p:nvPr/>
        </p:nvSpPr>
        <p:spPr>
          <a:xfrm>
            <a:off x="41372" y="6602881"/>
            <a:ext cx="2895600" cy="365125"/>
          </a:xfrm>
          <a:prstGeom prst="rect">
            <a:avLst/>
          </a:prstGeom>
          <a:noFill/>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www.ramkyenviroengineers.com</a:t>
            </a:r>
            <a:endParaRPr lang="en-US" sz="1200" dirty="0"/>
          </a:p>
        </p:txBody>
      </p:sp>
      <p:cxnSp>
        <p:nvCxnSpPr>
          <p:cNvPr id="14" name="Straight Connector 13"/>
          <p:cNvCxnSpPr/>
          <p:nvPr/>
        </p:nvCxnSpPr>
        <p:spPr>
          <a:xfrm>
            <a:off x="1447800" y="990600"/>
            <a:ext cx="7696200" cy="1588"/>
          </a:xfrm>
          <a:prstGeom prst="line">
            <a:avLst/>
          </a:prstGeom>
          <a:ln w="12700">
            <a:solidFill>
              <a:srgbClr val="00B050"/>
            </a:solidFill>
          </a:ln>
          <a:effectLst/>
        </p:spPr>
        <p:style>
          <a:lnRef idx="2">
            <a:schemeClr val="accent3"/>
          </a:lnRef>
          <a:fillRef idx="0">
            <a:schemeClr val="accent3"/>
          </a:fillRef>
          <a:effectRef idx="1">
            <a:schemeClr val="accent3"/>
          </a:effectRef>
          <a:fontRef idx="minor">
            <a:schemeClr val="tx1"/>
          </a:fontRef>
        </p:style>
      </p:cxnSp>
      <p:sp>
        <p:nvSpPr>
          <p:cNvPr id="15" name="Striped Right Arrow 14"/>
          <p:cNvSpPr/>
          <p:nvPr/>
        </p:nvSpPr>
        <p:spPr>
          <a:xfrm>
            <a:off x="8685790" y="6227652"/>
            <a:ext cx="457200" cy="381000"/>
          </a:xfrm>
          <a:prstGeom prst="stripedRightArrow">
            <a:avLst>
              <a:gd name="adj1" fmla="val 50000"/>
              <a:gd name="adj2" fmla="val 6071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txBox="1">
            <a:spLocks/>
          </p:cNvSpPr>
          <p:nvPr/>
        </p:nvSpPr>
        <p:spPr>
          <a:xfrm>
            <a:off x="8021622" y="6282462"/>
            <a:ext cx="11103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73C66F8-6A82-4FC7-8897-2A943E2BC6E9}" type="slidenum">
              <a:rPr lang="en-US" sz="1200" smtClean="0"/>
              <a:pPr algn="r"/>
              <a:t>‹#›</a:t>
            </a:fld>
            <a:endParaRPr lang="en-US" sz="1200" dirty="0"/>
          </a:p>
        </p:txBody>
      </p:sp>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162" y="50203"/>
            <a:ext cx="1061042" cy="961913"/>
          </a:xfrm>
          <a:prstGeom prst="rect">
            <a:avLst/>
          </a:prstGeom>
        </p:spPr>
      </p:pic>
    </p:spTree>
    <p:extLst>
      <p:ext uri="{BB962C8B-B14F-4D97-AF65-F5344CB8AC3E}">
        <p14:creationId xmlns:p14="http://schemas.microsoft.com/office/powerpoint/2010/main" val="1930641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randomBar/>
  </p:transition>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3_CURRENTFAROOQ_ TODAY_31-01-2013\PHOTOS\Jehlum Photos\DSC014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87256"/>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411760" y="6540276"/>
            <a:ext cx="5976664" cy="369332"/>
          </a:xfrm>
          <a:prstGeom prst="rect">
            <a:avLst/>
          </a:prstGeom>
          <a:noFill/>
        </p:spPr>
        <p:txBody>
          <a:bodyPr wrap="square" rtlCol="0">
            <a:spAutoFit/>
          </a:bodyPr>
          <a:lstStyle/>
          <a:p>
            <a:r>
              <a:rPr lang="en-IN" b="1" dirty="0" smtClean="0">
                <a:ln>
                  <a:solidFill>
                    <a:srgbClr val="00B050"/>
                  </a:solidFill>
                </a:ln>
                <a:latin typeface="Aharoni" panose="02010803020104030203" pitchFamily="2" charset="-79"/>
                <a:cs typeface="Aharoni" panose="02010803020104030203" pitchFamily="2" charset="-79"/>
              </a:rPr>
              <a:t>SRINAGAR</a:t>
            </a:r>
            <a:r>
              <a:rPr lang="en-IN" b="1" dirty="0" smtClean="0">
                <a:latin typeface="Aharoni" panose="02010803020104030203" pitchFamily="2" charset="-79"/>
                <a:cs typeface="Aharoni" panose="02010803020104030203" pitchFamily="2" charset="-79"/>
              </a:rPr>
              <a:t> MUNICIPAL CORPORATION </a:t>
            </a:r>
            <a:endParaRPr lang="en-IN" b="1" dirty="0">
              <a:latin typeface="Aharoni" panose="02010803020104030203" pitchFamily="2" charset="-79"/>
              <a:cs typeface="Aharoni" panose="02010803020104030203" pitchFamily="2" charset="-79"/>
            </a:endParaRPr>
          </a:p>
        </p:txBody>
      </p:sp>
      <p:pic>
        <p:nvPicPr>
          <p:cNvPr id="1026" name="Picture 2" descr="C:\Users\smc\Desktop\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8" y="-22308"/>
            <a:ext cx="1328270" cy="107504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ctrTitle"/>
          </p:nvPr>
        </p:nvSpPr>
        <p:spPr>
          <a:xfrm>
            <a:off x="1043608" y="2636912"/>
            <a:ext cx="7772400" cy="1899642"/>
          </a:xfrm>
        </p:spPr>
        <p:txBody>
          <a:bodyPr>
            <a:noAutofit/>
          </a:bodyPr>
          <a:lstStyle/>
          <a:p>
            <a:pPr lvl="0"/>
            <a:r>
              <a:rPr lang="en-US" sz="4800" dirty="0" smtClean="0">
                <a:solidFill>
                  <a:srgbClr val="FFFF00"/>
                </a:solidFill>
                <a:latin typeface="Times New Roman" pitchFamily="18" charset="0"/>
                <a:cs typeface="Times New Roman" pitchFamily="18" charset="0"/>
              </a:rPr>
              <a:t>     </a:t>
            </a:r>
            <a:r>
              <a:rPr lang="en-US" sz="4800" dirty="0" smtClean="0">
                <a:solidFill>
                  <a:schemeClr val="bg1"/>
                </a:solidFill>
                <a:latin typeface="Times New Roman" pitchFamily="18" charset="0"/>
                <a:cs typeface="Times New Roman" pitchFamily="18" charset="0"/>
              </a:rPr>
              <a:t>Preservation of Heritage        	Buildings/Areas</a:t>
            </a:r>
            <a:br>
              <a:rPr lang="en-US" sz="4800" dirty="0" smtClean="0">
                <a:solidFill>
                  <a:schemeClr val="bg1"/>
                </a:solidFill>
                <a:latin typeface="Times New Roman" pitchFamily="18" charset="0"/>
                <a:cs typeface="Times New Roman" pitchFamily="18" charset="0"/>
              </a:rPr>
            </a:br>
            <a:endParaRPr lang="en-IN" sz="4800" b="1" dirty="0">
              <a:solidFill>
                <a:schemeClr val="bg1"/>
              </a:solidFill>
              <a:latin typeface="Arial Narrow" pitchFamily="34" charset="0"/>
            </a:endParaRPr>
          </a:p>
        </p:txBody>
      </p:sp>
      <p:sp>
        <p:nvSpPr>
          <p:cNvPr id="12" name="Title 1"/>
          <p:cNvSpPr txBox="1">
            <a:spLocks/>
          </p:cNvSpPr>
          <p:nvPr/>
        </p:nvSpPr>
        <p:spPr>
          <a:xfrm>
            <a:off x="130255" y="5589240"/>
            <a:ext cx="8991600" cy="838200"/>
          </a:xfrm>
          <a:prstGeom prst="rect">
            <a:avLst/>
          </a:prstGeom>
        </p:spPr>
        <p:txBody>
          <a:bodyPr anchor="b">
            <a:normAutofit fontScale="2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4400" dirty="0" smtClean="0"/>
              <a:t/>
            </a:r>
            <a:br>
              <a:rPr lang="en-US" sz="4400" dirty="0" smtClean="0"/>
            </a:br>
            <a:r>
              <a:rPr lang="en-US" sz="4400" dirty="0">
                <a:solidFill>
                  <a:schemeClr val="tx1"/>
                </a:solidFill>
                <a:latin typeface="Aharoni" pitchFamily="2" charset="-79"/>
                <a:cs typeface="Aharoni" pitchFamily="2" charset="-79"/>
              </a:rPr>
              <a:t> </a:t>
            </a:r>
            <a:r>
              <a:rPr lang="en-US" sz="4400" dirty="0" smtClean="0">
                <a:solidFill>
                  <a:schemeClr val="tx1"/>
                </a:solidFill>
                <a:latin typeface="Aharoni" pitchFamily="2" charset="-79"/>
                <a:cs typeface="Aharoni" pitchFamily="2" charset="-79"/>
              </a:rPr>
              <a:t>         </a:t>
            </a:r>
            <a:r>
              <a:rPr lang="en-US" sz="13300" b="1" dirty="0" smtClean="0">
                <a:solidFill>
                  <a:schemeClr val="tx1"/>
                </a:solidFill>
                <a:latin typeface="Aharoni" pitchFamily="2" charset="-79"/>
                <a:cs typeface="Aharoni" pitchFamily="2" charset="-79"/>
              </a:rPr>
              <a:t>Heritage Building, Heritage</a:t>
            </a:r>
          </a:p>
          <a:p>
            <a:pPr algn="ctr">
              <a:defRPr/>
            </a:pPr>
            <a:r>
              <a:rPr lang="en-US" sz="13300" b="1" dirty="0" smtClean="0">
                <a:solidFill>
                  <a:schemeClr val="tx1"/>
                </a:solidFill>
                <a:latin typeface="Aharoni" pitchFamily="2" charset="-79"/>
                <a:cs typeface="Aharoni" pitchFamily="2" charset="-79"/>
              </a:rPr>
              <a:t> Precincts and Natural Features </a:t>
            </a:r>
            <a:endParaRPr lang="en-US" sz="13300" b="1" u="sng"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61614376"/>
      </p:ext>
    </p:extLst>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mc\Desktop\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62"/>
            <a:ext cx="1224136" cy="11865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624736"/>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411760" y="6577756"/>
            <a:ext cx="5976664" cy="369332"/>
          </a:xfrm>
          <a:prstGeom prst="rect">
            <a:avLst/>
          </a:prstGeom>
          <a:noFill/>
        </p:spPr>
        <p:txBody>
          <a:bodyPr wrap="square" rtlCol="0">
            <a:spAutoFit/>
          </a:bodyPr>
          <a:lstStyle/>
          <a:p>
            <a:r>
              <a:rPr lang="en-IN" b="1" dirty="0" smtClean="0">
                <a:latin typeface="Aharoni" panose="02010803020104030203" pitchFamily="2" charset="-79"/>
                <a:cs typeface="Aharoni" panose="02010803020104030203" pitchFamily="2" charset="-79"/>
              </a:rPr>
              <a:t>SRINAGAR MUNICIPAL CORPORATION </a:t>
            </a:r>
            <a:endParaRPr lang="en-IN" b="1" dirty="0">
              <a:latin typeface="Aharoni" panose="02010803020104030203" pitchFamily="2" charset="-79"/>
              <a:cs typeface="Aharoni" panose="02010803020104030203" pitchFamily="2" charset="-79"/>
            </a:endParaRPr>
          </a:p>
        </p:txBody>
      </p:sp>
      <p:pic>
        <p:nvPicPr>
          <p:cNvPr id="9" name="Picture 2" descr="H:\1266678_10201987986643604_1851232013_o.jpg"/>
          <p:cNvPicPr>
            <a:picLocks noChangeAspect="1" noChangeArrowheads="1"/>
          </p:cNvPicPr>
          <p:nvPr/>
        </p:nvPicPr>
        <p:blipFill rotWithShape="1">
          <a:blip r:embed="rId3">
            <a:extLst>
              <a:ext uri="{28A0092B-C50C-407E-A947-70E740481C1C}">
                <a14:useLocalDpi xmlns:a14="http://schemas.microsoft.com/office/drawing/2010/main" val="0"/>
              </a:ext>
            </a:extLst>
          </a:blip>
          <a:srcRect b="9939"/>
          <a:stretch/>
        </p:blipFill>
        <p:spPr bwMode="auto">
          <a:xfrm>
            <a:off x="0" y="57399"/>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66295" y="5029200"/>
            <a:ext cx="4211409" cy="1200329"/>
          </a:xfrm>
          <a:prstGeom prst="rect">
            <a:avLst/>
          </a:prstGeom>
          <a:solidFill>
            <a:schemeClr val="accent1"/>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THANKS</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0074700"/>
      </p:ext>
    </p:extLst>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c\Desktop\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62"/>
            <a:ext cx="1224136" cy="1186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87256"/>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411760" y="6540276"/>
            <a:ext cx="5976664" cy="369332"/>
          </a:xfrm>
          <a:prstGeom prst="rect">
            <a:avLst/>
          </a:prstGeom>
          <a:noFill/>
        </p:spPr>
        <p:txBody>
          <a:bodyPr wrap="square" rtlCol="0">
            <a:spAutoFit/>
          </a:bodyPr>
          <a:lstStyle/>
          <a:p>
            <a:r>
              <a:rPr lang="en-IN" b="1" dirty="0" smtClean="0">
                <a:latin typeface="Aharoni" panose="02010803020104030203" pitchFamily="2" charset="-79"/>
                <a:cs typeface="Aharoni" panose="02010803020104030203" pitchFamily="2" charset="-79"/>
              </a:rPr>
              <a:t>SRINAGAR MUNICIPAL CORPORATION </a:t>
            </a:r>
            <a:endParaRPr lang="en-IN" b="1" dirty="0">
              <a:latin typeface="Aharoni" panose="02010803020104030203" pitchFamily="2" charset="-79"/>
              <a:cs typeface="Aharoni" panose="02010803020104030203" pitchFamily="2" charset="-79"/>
            </a:endParaRPr>
          </a:p>
        </p:txBody>
      </p:sp>
      <p:sp>
        <p:nvSpPr>
          <p:cNvPr id="12" name="TextBox 11"/>
          <p:cNvSpPr txBox="1"/>
          <p:nvPr/>
        </p:nvSpPr>
        <p:spPr>
          <a:xfrm>
            <a:off x="1178593" y="92235"/>
            <a:ext cx="802543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buNone/>
            </a:pPr>
            <a:r>
              <a:rPr lang="en-US" sz="2800" b="1" u="sng" dirty="0">
                <a:latin typeface="Aharoni" pitchFamily="2" charset="-79"/>
                <a:cs typeface="Aharoni" pitchFamily="2" charset="-79"/>
              </a:rPr>
              <a:t>Existing provisions in Municipal Bye Laws 2011</a:t>
            </a:r>
          </a:p>
        </p:txBody>
      </p:sp>
      <p:sp>
        <p:nvSpPr>
          <p:cNvPr id="13" name="TextBox 12"/>
          <p:cNvSpPr txBox="1"/>
          <p:nvPr/>
        </p:nvSpPr>
        <p:spPr>
          <a:xfrm>
            <a:off x="344446" y="1076903"/>
            <a:ext cx="8610600" cy="578882"/>
          </a:xfrm>
          <a:prstGeom prst="round2DiagRect">
            <a:avLst/>
          </a:prstGeom>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82550" h="38100" prst="coolSlant"/>
              <a:extrusionClr>
                <a:schemeClr val="tx1"/>
              </a:extrusionClr>
            </a:sp3d>
          </a:bodyPr>
          <a:lstStyle/>
          <a:p>
            <a:pPr marL="342900" indent="-342900" algn="just">
              <a:buFont typeface="Wingdings" panose="05000000000000000000" pitchFamily="2" charset="2"/>
              <a:buChar char="Ø"/>
            </a:pPr>
            <a:r>
              <a:rPr lang="en-IN" sz="2800" b="1" dirty="0">
                <a:ln>
                  <a:solidFill>
                    <a:schemeClr val="accent1"/>
                  </a:solidFill>
                </a:ln>
                <a:latin typeface="Aharoni" pitchFamily="2" charset="-79"/>
                <a:ea typeface="Arial Unicode MS" pitchFamily="34" charset="-128"/>
                <a:cs typeface="Aharoni" pitchFamily="2" charset="-79"/>
              </a:rPr>
              <a:t>No development and redevelopment</a:t>
            </a:r>
            <a:endParaRPr lang="en-US" sz="2800" dirty="0" smtClean="0">
              <a:latin typeface="Aharoni" pitchFamily="2" charset="-79"/>
              <a:cs typeface="Aharoni" pitchFamily="2" charset="-79"/>
            </a:endParaRPr>
          </a:p>
        </p:txBody>
      </p:sp>
      <p:sp>
        <p:nvSpPr>
          <p:cNvPr id="8" name="TextBox 7"/>
          <p:cNvSpPr txBox="1"/>
          <p:nvPr/>
        </p:nvSpPr>
        <p:spPr>
          <a:xfrm>
            <a:off x="325597" y="1894170"/>
            <a:ext cx="8581376" cy="578882"/>
          </a:xfrm>
          <a:prstGeom prst="round2DiagRect">
            <a:avLst/>
          </a:prstGeom>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82550" h="38100" prst="coolSlant"/>
            </a:sp3d>
          </a:bodyPr>
          <a:lstStyle/>
          <a:p>
            <a:pPr algn="just">
              <a:buFont typeface="Wingdings" pitchFamily="2" charset="2"/>
              <a:buChar char="Ø"/>
            </a:pPr>
            <a:r>
              <a:rPr lang="en-IN" sz="2800" b="1" dirty="0">
                <a:ln>
                  <a:solidFill>
                    <a:schemeClr val="accent1"/>
                  </a:solidFill>
                </a:ln>
                <a:latin typeface="Aharoni" pitchFamily="2" charset="-79"/>
                <a:ea typeface="Arial Unicode MS" pitchFamily="34" charset="-128"/>
                <a:cs typeface="Aharoni" pitchFamily="2" charset="-79"/>
              </a:rPr>
              <a:t>or Engineering operations </a:t>
            </a:r>
          </a:p>
        </p:txBody>
      </p:sp>
      <p:sp>
        <p:nvSpPr>
          <p:cNvPr id="10" name="TextBox 9"/>
          <p:cNvSpPr txBox="1"/>
          <p:nvPr/>
        </p:nvSpPr>
        <p:spPr>
          <a:xfrm>
            <a:off x="344446" y="2564904"/>
            <a:ext cx="8581376" cy="1532334"/>
          </a:xfrm>
          <a:prstGeom prst="round2DiagRect">
            <a:avLst/>
          </a:prstGeom>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82550" h="38100" prst="coolSlant"/>
            </a:sp3d>
          </a:bodyPr>
          <a:lstStyle/>
          <a:p>
            <a:pPr algn="just">
              <a:buFont typeface="Wingdings" pitchFamily="2" charset="2"/>
              <a:buChar char="Ø"/>
            </a:pPr>
            <a:r>
              <a:rPr lang="en-IN" sz="2800" b="1" dirty="0">
                <a:ln>
                  <a:solidFill>
                    <a:schemeClr val="accent1"/>
                  </a:solidFill>
                </a:ln>
                <a:latin typeface="Aharoni" pitchFamily="2" charset="-79"/>
                <a:ea typeface="Arial Unicode MS" pitchFamily="34" charset="-128"/>
                <a:cs typeface="Aharoni" pitchFamily="2" charset="-79"/>
              </a:rPr>
              <a:t>or additions, repairs, renovations, </a:t>
            </a:r>
          </a:p>
          <a:p>
            <a:pPr algn="just">
              <a:buFont typeface="Wingdings" pitchFamily="2" charset="2"/>
              <a:buChar char="Ø"/>
            </a:pPr>
            <a:r>
              <a:rPr lang="en-IN" sz="2800" b="1" dirty="0">
                <a:ln>
                  <a:solidFill>
                    <a:schemeClr val="accent1"/>
                  </a:solidFill>
                </a:ln>
                <a:latin typeface="Aharoni" pitchFamily="2" charset="-79"/>
                <a:ea typeface="Arial Unicode MS" pitchFamily="34" charset="-128"/>
                <a:cs typeface="Aharoni" pitchFamily="2" charset="-79"/>
              </a:rPr>
              <a:t>including painting of building, </a:t>
            </a:r>
          </a:p>
          <a:p>
            <a:pPr algn="just">
              <a:buFont typeface="Wingdings" pitchFamily="2" charset="2"/>
              <a:buChar char="Ø"/>
            </a:pPr>
            <a:r>
              <a:rPr lang="en-IN" sz="2800" b="1" dirty="0">
                <a:ln>
                  <a:solidFill>
                    <a:schemeClr val="accent1"/>
                  </a:solidFill>
                </a:ln>
                <a:latin typeface="Aharoni" pitchFamily="2" charset="-79"/>
                <a:ea typeface="Arial Unicode MS" pitchFamily="34" charset="-128"/>
                <a:cs typeface="Aharoni" pitchFamily="2" charset="-79"/>
              </a:rPr>
              <a:t>replacement of special features </a:t>
            </a:r>
          </a:p>
        </p:txBody>
      </p:sp>
      <p:sp>
        <p:nvSpPr>
          <p:cNvPr id="3" name="Rectangle 2"/>
          <p:cNvSpPr/>
          <p:nvPr/>
        </p:nvSpPr>
        <p:spPr>
          <a:xfrm>
            <a:off x="354822" y="5517232"/>
            <a:ext cx="8600224" cy="1569660"/>
          </a:xfrm>
          <a:prstGeom prst="rect">
            <a:avLst/>
          </a:prstGeom>
        </p:spPr>
        <p:txBody>
          <a:bodyPr wrap="square">
            <a:spAutoFit/>
          </a:bodyPr>
          <a:lstStyle/>
          <a:p>
            <a:pPr marL="82296">
              <a:lnSpc>
                <a:spcPct val="150000"/>
              </a:lnSpc>
              <a:tabLst>
                <a:tab pos="7713663" algn="l"/>
              </a:tabLst>
            </a:pPr>
            <a:r>
              <a:rPr lang="en-IN" sz="2400" b="1" dirty="0">
                <a:latin typeface="Aharoni" panose="02010803020104030203" pitchFamily="2" charset="-79"/>
                <a:ea typeface="Arial Unicode MS" pitchFamily="34" charset="-128"/>
                <a:cs typeface="Aharoni" panose="02010803020104030203" pitchFamily="2" charset="-79"/>
              </a:rPr>
              <a:t>shall be allowed </a:t>
            </a:r>
            <a:r>
              <a:rPr lang="en-IN" sz="2400" b="1" dirty="0" smtClean="0">
                <a:latin typeface="Aharoni" panose="02010803020104030203" pitchFamily="2" charset="-79"/>
                <a:ea typeface="Arial Unicode MS" pitchFamily="34" charset="-128"/>
                <a:cs typeface="Aharoni" panose="02010803020104030203" pitchFamily="2" charset="-79"/>
              </a:rPr>
              <a:t>except  </a:t>
            </a:r>
            <a:r>
              <a:rPr lang="en-IN" sz="2400" b="1" dirty="0">
                <a:latin typeface="Aharoni" panose="02010803020104030203" pitchFamily="2" charset="-79"/>
                <a:ea typeface="Arial Unicode MS" pitchFamily="34" charset="-128"/>
                <a:cs typeface="Aharoni" panose="02010803020104030203" pitchFamily="2" charset="-79"/>
              </a:rPr>
              <a:t>with the prior permission of the </a:t>
            </a:r>
          </a:p>
          <a:p>
            <a:pPr marL="82296">
              <a:lnSpc>
                <a:spcPct val="150000"/>
              </a:lnSpc>
              <a:tabLst>
                <a:tab pos="7713663" algn="l"/>
              </a:tabLst>
            </a:pPr>
            <a:r>
              <a:rPr lang="en-IN" sz="2000" b="1" dirty="0">
                <a:solidFill>
                  <a:srgbClr val="FF0000"/>
                </a:solidFill>
                <a:latin typeface="Aharoni" panose="02010803020104030203" pitchFamily="2" charset="-79"/>
                <a:ea typeface="Arial Unicode MS" pitchFamily="34" charset="-128"/>
                <a:cs typeface="Aharoni" panose="02010803020104030203" pitchFamily="2" charset="-79"/>
              </a:rPr>
              <a:t>Heritage Conservation Authority</a:t>
            </a:r>
            <a:r>
              <a:rPr lang="en-IN" sz="2000" b="1" dirty="0">
                <a:latin typeface="Aharoni" panose="02010803020104030203" pitchFamily="2" charset="-79"/>
                <a:ea typeface="Arial Unicode MS" pitchFamily="34" charset="-128"/>
                <a:cs typeface="Aharoni" panose="02010803020104030203" pitchFamily="2" charset="-79"/>
              </a:rPr>
              <a:t>,</a:t>
            </a:r>
          </a:p>
          <a:p>
            <a:pPr marL="82296" indent="0">
              <a:lnSpc>
                <a:spcPct val="150000"/>
              </a:lnSpc>
              <a:buNone/>
              <a:tabLst>
                <a:tab pos="7713663" algn="l"/>
              </a:tabLst>
            </a:pPr>
            <a:endParaRPr lang="en-IN" sz="2000" b="1" i="1" dirty="0">
              <a:latin typeface="Arial Black" panose="020B0A04020102020204" pitchFamily="34" charset="0"/>
              <a:ea typeface="Arial Unicode MS" pitchFamily="34" charset="-128"/>
              <a:cs typeface="Aharoni" pitchFamily="2" charset="-79"/>
            </a:endParaRPr>
          </a:p>
        </p:txBody>
      </p:sp>
      <p:sp>
        <p:nvSpPr>
          <p:cNvPr id="4" name="Rectangle 3"/>
          <p:cNvSpPr/>
          <p:nvPr/>
        </p:nvSpPr>
        <p:spPr>
          <a:xfrm>
            <a:off x="344446" y="4293096"/>
            <a:ext cx="8581376" cy="1384995"/>
          </a:xfrm>
          <a:prstGeom prst="rect">
            <a:avLst/>
          </a:prstGeom>
        </p:spPr>
        <p:txBody>
          <a:bodyPr wrap="square">
            <a:spAutoFit/>
          </a:bodyPr>
          <a:lstStyle/>
          <a:p>
            <a:pPr algn="just">
              <a:buFont typeface="Wingdings" pitchFamily="2" charset="2"/>
              <a:buChar char="Ø"/>
            </a:pPr>
            <a:r>
              <a:rPr lang="en-IN" sz="2800" b="1" dirty="0">
                <a:ln>
                  <a:solidFill>
                    <a:schemeClr val="accent1"/>
                  </a:solidFill>
                </a:ln>
                <a:latin typeface="Aharoni" pitchFamily="2" charset="-79"/>
                <a:ea typeface="Arial Unicode MS" pitchFamily="34" charset="-128"/>
                <a:cs typeface="Aharoni" pitchFamily="2" charset="-79"/>
              </a:rPr>
              <a:t>or plastering or demolition of any part thereof of the heritage buildings or listed precincts or natural features,</a:t>
            </a:r>
          </a:p>
        </p:txBody>
      </p:sp>
    </p:spTree>
    <p:extLst>
      <p:ext uri="{BB962C8B-B14F-4D97-AF65-F5344CB8AC3E}">
        <p14:creationId xmlns:p14="http://schemas.microsoft.com/office/powerpoint/2010/main" val="4105813826"/>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c\Desktop\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62"/>
            <a:ext cx="1224136" cy="1186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87256"/>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411760" y="6540276"/>
            <a:ext cx="5976664" cy="369332"/>
          </a:xfrm>
          <a:prstGeom prst="rect">
            <a:avLst/>
          </a:prstGeom>
          <a:noFill/>
        </p:spPr>
        <p:txBody>
          <a:bodyPr wrap="square" rtlCol="0">
            <a:spAutoFit/>
          </a:bodyPr>
          <a:lstStyle/>
          <a:p>
            <a:r>
              <a:rPr lang="en-IN" b="1" dirty="0" smtClean="0">
                <a:latin typeface="Aharoni" panose="02010803020104030203" pitchFamily="2" charset="-79"/>
                <a:cs typeface="Aharoni" panose="02010803020104030203" pitchFamily="2" charset="-79"/>
              </a:rPr>
              <a:t>SRINAGAR MUNICIPAL CORPORATION </a:t>
            </a:r>
            <a:endParaRPr lang="en-IN" b="1" dirty="0">
              <a:latin typeface="Aharoni" panose="02010803020104030203" pitchFamily="2" charset="-79"/>
              <a:cs typeface="Aharoni" panose="02010803020104030203" pitchFamily="2" charset="-79"/>
            </a:endParaRPr>
          </a:p>
        </p:txBody>
      </p:sp>
      <p:sp>
        <p:nvSpPr>
          <p:cNvPr id="12" name="TextBox 11"/>
          <p:cNvSpPr txBox="1"/>
          <p:nvPr/>
        </p:nvSpPr>
        <p:spPr>
          <a:xfrm>
            <a:off x="899849" y="1208748"/>
            <a:ext cx="8153399" cy="3677603"/>
          </a:xfrm>
          <a:prstGeom prst="round2Diag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425196" indent="-342900" algn="just">
              <a:lnSpc>
                <a:spcPct val="150000"/>
              </a:lnSpc>
              <a:buFont typeface="Wingdings" panose="05000000000000000000" pitchFamily="2" charset="2"/>
              <a:buChar char="q"/>
              <a:tabLst>
                <a:tab pos="7713663" algn="l"/>
              </a:tabLst>
            </a:pPr>
            <a:r>
              <a:rPr lang="en-IN" sz="2800" b="1" dirty="0">
                <a:latin typeface="Aharoni" panose="02010803020104030203" pitchFamily="2" charset="-79"/>
                <a:ea typeface="Arial Unicode MS" pitchFamily="34" charset="-128"/>
                <a:cs typeface="Aharoni" panose="02010803020104030203" pitchFamily="2" charset="-79"/>
              </a:rPr>
              <a:t>on the basis of recommendation of heritage committee or Archaeological department/s </a:t>
            </a:r>
          </a:p>
          <a:p>
            <a:pPr marL="425196" indent="-342900" algn="just">
              <a:lnSpc>
                <a:spcPct val="150000"/>
              </a:lnSpc>
              <a:buFont typeface="Wingdings" panose="05000000000000000000" pitchFamily="2" charset="2"/>
              <a:buChar char="q"/>
              <a:tabLst>
                <a:tab pos="7713663" algn="l"/>
              </a:tabLst>
            </a:pPr>
            <a:r>
              <a:rPr lang="en-IN" sz="2800" b="1" dirty="0">
                <a:latin typeface="Aharoni" panose="02010803020104030203" pitchFamily="2" charset="-79"/>
                <a:ea typeface="Arial Unicode MS" pitchFamily="34" charset="-128"/>
                <a:cs typeface="Aharoni" panose="02010803020104030203" pitchFamily="2" charset="-79"/>
              </a:rPr>
              <a:t>or any other department/s involved in preservation and conservation of heritage buildings. </a:t>
            </a:r>
          </a:p>
        </p:txBody>
      </p:sp>
      <p:sp>
        <p:nvSpPr>
          <p:cNvPr id="13" name="TextBox 12"/>
          <p:cNvSpPr txBox="1"/>
          <p:nvPr/>
        </p:nvSpPr>
        <p:spPr>
          <a:xfrm>
            <a:off x="894792" y="4653136"/>
            <a:ext cx="8153399" cy="1532334"/>
          </a:xfrm>
          <a:prstGeom prst="round2Diag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Wingdings" pitchFamily="2" charset="2"/>
              <a:buChar char="Ø"/>
            </a:pPr>
            <a:r>
              <a:rPr lang="en-IN" sz="2800" b="1" dirty="0">
                <a:latin typeface="Aharoni" pitchFamily="2" charset="-79"/>
                <a:ea typeface="Arial Unicode MS" pitchFamily="34" charset="-128"/>
                <a:cs typeface="Aharoni" pitchFamily="2" charset="-79"/>
              </a:rPr>
              <a:t>The Authority may grant permission for repairs, restorations of these heritage buildings, heritage precincts</a:t>
            </a:r>
            <a:r>
              <a:rPr lang="en-IN" sz="2800" b="1" dirty="0" smtClean="0">
                <a:latin typeface="Aharoni" pitchFamily="2" charset="-79"/>
                <a:ea typeface="Arial Unicode MS" pitchFamily="34" charset="-128"/>
                <a:cs typeface="Aharoni" pitchFamily="2" charset="-79"/>
              </a:rPr>
              <a:t>.</a:t>
            </a:r>
            <a:endParaRPr lang="en-US" sz="2800" b="1" dirty="0">
              <a:latin typeface="Aharoni" pitchFamily="2" charset="-79"/>
              <a:ea typeface="Arial Unicode MS" pitchFamily="34" charset="-128"/>
              <a:cs typeface="Aharoni" pitchFamily="2" charset="-79"/>
            </a:endParaRPr>
          </a:p>
        </p:txBody>
      </p:sp>
      <p:sp>
        <p:nvSpPr>
          <p:cNvPr id="8" name="TextBox 7"/>
          <p:cNvSpPr txBox="1"/>
          <p:nvPr/>
        </p:nvSpPr>
        <p:spPr>
          <a:xfrm>
            <a:off x="1224136" y="98432"/>
            <a:ext cx="793731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buNone/>
            </a:pPr>
            <a:r>
              <a:rPr lang="en-US" sz="2800" b="1" u="sng" dirty="0">
                <a:latin typeface="Aharoni" pitchFamily="2" charset="-79"/>
                <a:cs typeface="Aharoni" pitchFamily="2" charset="-79"/>
              </a:rPr>
              <a:t>Existing provisions in Municipal Bye Laws 2011</a:t>
            </a:r>
          </a:p>
        </p:txBody>
      </p:sp>
    </p:spTree>
    <p:extLst>
      <p:ext uri="{BB962C8B-B14F-4D97-AF65-F5344CB8AC3E}">
        <p14:creationId xmlns:p14="http://schemas.microsoft.com/office/powerpoint/2010/main" val="4161491887"/>
      </p:ext>
    </p:extLst>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c\Desktop\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62"/>
            <a:ext cx="1224136" cy="1186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87256"/>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411760" y="6540276"/>
            <a:ext cx="5976664" cy="369332"/>
          </a:xfrm>
          <a:prstGeom prst="rect">
            <a:avLst/>
          </a:prstGeom>
          <a:noFill/>
        </p:spPr>
        <p:txBody>
          <a:bodyPr wrap="square" rtlCol="0">
            <a:spAutoFit/>
          </a:bodyPr>
          <a:lstStyle/>
          <a:p>
            <a:r>
              <a:rPr lang="en-IN" b="1" dirty="0" smtClean="0">
                <a:latin typeface="Aharoni" panose="02010803020104030203" pitchFamily="2" charset="-79"/>
                <a:cs typeface="Aharoni" panose="02010803020104030203" pitchFamily="2" charset="-79"/>
              </a:rPr>
              <a:t>SRINAGAR MUNICIPAL CORPORATION </a:t>
            </a:r>
            <a:endParaRPr lang="en-IN" b="1" dirty="0">
              <a:latin typeface="Aharoni" panose="02010803020104030203" pitchFamily="2" charset="-79"/>
              <a:cs typeface="Aharoni" panose="02010803020104030203" pitchFamily="2" charset="-79"/>
            </a:endParaRPr>
          </a:p>
        </p:txBody>
      </p:sp>
      <p:sp>
        <p:nvSpPr>
          <p:cNvPr id="8" name="TextBox 7"/>
          <p:cNvSpPr txBox="1"/>
          <p:nvPr/>
        </p:nvSpPr>
        <p:spPr>
          <a:xfrm>
            <a:off x="1266954" y="304780"/>
            <a:ext cx="7592059" cy="1107996"/>
          </a:xfrm>
          <a:prstGeom prst="rect">
            <a:avLst/>
          </a:prstGeom>
          <a:noFill/>
        </p:spPr>
        <p:txBody>
          <a:bodyPr wrap="square" rtlCol="0">
            <a:spAutoFit/>
          </a:bodyPr>
          <a:lstStyle/>
          <a:p>
            <a:pPr lvl="0" algn="ctr"/>
            <a:r>
              <a:rPr lang="en-US" sz="2400" b="1" dirty="0" smtClean="0">
                <a:solidFill>
                  <a:srgbClr val="002060"/>
                </a:solidFill>
                <a:latin typeface="Aharoni" pitchFamily="2" charset="-79"/>
                <a:cs typeface="Aharoni" pitchFamily="2" charset="-79"/>
              </a:rPr>
              <a:t>Suggested amendments in existing Buildings Bye Laws.</a:t>
            </a:r>
            <a:endParaRPr lang="en-US" sz="2400" dirty="0" smtClean="0">
              <a:solidFill>
                <a:srgbClr val="002060"/>
              </a:solidFill>
              <a:latin typeface="Aharoni" pitchFamily="2" charset="-79"/>
              <a:cs typeface="Aharoni" pitchFamily="2" charset="-79"/>
            </a:endParaRPr>
          </a:p>
          <a:p>
            <a:endParaRPr lang="en-US" dirty="0">
              <a:solidFill>
                <a:srgbClr val="FF0000"/>
              </a:solidFill>
            </a:endParaRPr>
          </a:p>
        </p:txBody>
      </p:sp>
      <p:grpSp>
        <p:nvGrpSpPr>
          <p:cNvPr id="10" name="Group 9"/>
          <p:cNvGrpSpPr/>
          <p:nvPr/>
        </p:nvGrpSpPr>
        <p:grpSpPr>
          <a:xfrm>
            <a:off x="990507" y="1124744"/>
            <a:ext cx="3241831" cy="457939"/>
            <a:chOff x="0" y="0"/>
            <a:chExt cx="3241831" cy="457939"/>
          </a:xfrm>
          <a:scene3d>
            <a:camera prst="orthographicFront">
              <a:rot lat="0" lon="0" rev="0"/>
            </a:camera>
            <a:lightRig rig="contrasting" dir="t">
              <a:rot lat="0" lon="0" rev="1200000"/>
            </a:lightRig>
          </a:scene3d>
        </p:grpSpPr>
        <p:sp>
          <p:nvSpPr>
            <p:cNvPr id="11" name="Rounded Rectangle 10"/>
            <p:cNvSpPr/>
            <p:nvPr/>
          </p:nvSpPr>
          <p:spPr>
            <a:xfrm>
              <a:off x="0" y="0"/>
              <a:ext cx="3241831" cy="457939"/>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27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12" name="Rounded Rectangle 4"/>
            <p:cNvSpPr/>
            <p:nvPr/>
          </p:nvSpPr>
          <p:spPr>
            <a:xfrm>
              <a:off x="22355" y="22355"/>
              <a:ext cx="3197121" cy="413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sz="2400" b="1" dirty="0">
                  <a:latin typeface="Aharoni" pitchFamily="2" charset="-79"/>
                  <a:cs typeface="Aharoni" pitchFamily="2" charset="-79"/>
                </a:rPr>
                <a:t>“</a:t>
              </a:r>
              <a:r>
                <a:rPr lang="en-US" sz="2400" b="1" dirty="0">
                  <a:solidFill>
                    <a:srgbClr val="FF0000"/>
                  </a:solidFill>
                  <a:latin typeface="Aharoni" pitchFamily="2" charset="-79"/>
                  <a:cs typeface="Aharoni" pitchFamily="2" charset="-79"/>
                </a:rPr>
                <a:t>Heritage building</a:t>
              </a:r>
              <a:r>
                <a:rPr lang="en-US" sz="2400" b="1" dirty="0">
                  <a:latin typeface="Aharoni" pitchFamily="2" charset="-79"/>
                  <a:cs typeface="Aharoni" pitchFamily="2" charset="-79"/>
                </a:rPr>
                <a:t>” </a:t>
              </a:r>
            </a:p>
          </p:txBody>
        </p:sp>
      </p:grpSp>
      <p:sp>
        <p:nvSpPr>
          <p:cNvPr id="13" name="Rectangle 12"/>
          <p:cNvSpPr/>
          <p:nvPr/>
        </p:nvSpPr>
        <p:spPr>
          <a:xfrm>
            <a:off x="1475656" y="1796803"/>
            <a:ext cx="7668343" cy="954107"/>
          </a:xfrm>
          <a:prstGeom prst="rect">
            <a:avLst/>
          </a:prstGeom>
        </p:spPr>
        <p:txBody>
          <a:bodyPr wrap="square">
            <a:spAutoFit/>
          </a:bodyPr>
          <a:lstStyle/>
          <a:p>
            <a:pPr marL="402336" lvl="1">
              <a:spcBef>
                <a:spcPts val="550"/>
              </a:spcBef>
              <a:buClr>
                <a:srgbClr val="3891A7"/>
              </a:buClr>
            </a:pPr>
            <a:r>
              <a:rPr lang="en-US" sz="2800" b="1" dirty="0">
                <a:solidFill>
                  <a:prstClr val="black"/>
                </a:solidFill>
                <a:latin typeface="Aharoni" pitchFamily="2" charset="-79"/>
                <a:cs typeface="Aharoni" pitchFamily="2" charset="-79"/>
              </a:rPr>
              <a:t>means any building or any façade which </a:t>
            </a:r>
            <a:r>
              <a:rPr lang="en-US" sz="2800" b="1" dirty="0" smtClean="0">
                <a:solidFill>
                  <a:prstClr val="black"/>
                </a:solidFill>
                <a:latin typeface="Aharoni" pitchFamily="2" charset="-79"/>
                <a:cs typeface="Aharoni" pitchFamily="2" charset="-79"/>
              </a:rPr>
              <a:t>requires conservation/preservation</a:t>
            </a:r>
            <a:r>
              <a:rPr lang="en-US" sz="2800" b="1" dirty="0">
                <a:solidFill>
                  <a:prstClr val="black"/>
                </a:solidFill>
                <a:latin typeface="Aharoni" pitchFamily="2" charset="-79"/>
                <a:cs typeface="Aharoni" pitchFamily="2" charset="-79"/>
              </a:rPr>
              <a:t>. </a:t>
            </a:r>
            <a:endParaRPr lang="en-US" sz="2800" dirty="0">
              <a:solidFill>
                <a:prstClr val="black"/>
              </a:solidFill>
              <a:latin typeface="Aharoni" pitchFamily="2" charset="-79"/>
              <a:cs typeface="Aharoni" pitchFamily="2" charset="-79"/>
            </a:endParaRPr>
          </a:p>
        </p:txBody>
      </p:sp>
      <p:grpSp>
        <p:nvGrpSpPr>
          <p:cNvPr id="14" name="Group 13"/>
          <p:cNvGrpSpPr/>
          <p:nvPr/>
        </p:nvGrpSpPr>
        <p:grpSpPr>
          <a:xfrm>
            <a:off x="945797" y="2750910"/>
            <a:ext cx="3241831" cy="457939"/>
            <a:chOff x="0" y="0"/>
            <a:chExt cx="3241831" cy="457939"/>
          </a:xfrm>
          <a:scene3d>
            <a:camera prst="orthographicFront">
              <a:rot lat="0" lon="0" rev="0"/>
            </a:camera>
            <a:lightRig rig="contrasting" dir="t">
              <a:rot lat="0" lon="0" rev="1200000"/>
            </a:lightRig>
          </a:scene3d>
        </p:grpSpPr>
        <p:sp>
          <p:nvSpPr>
            <p:cNvPr id="15" name="Rounded Rectangle 14"/>
            <p:cNvSpPr/>
            <p:nvPr/>
          </p:nvSpPr>
          <p:spPr>
            <a:xfrm>
              <a:off x="0" y="0"/>
              <a:ext cx="3241831" cy="457939"/>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27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16" name="Rounded Rectangle 4"/>
            <p:cNvSpPr/>
            <p:nvPr/>
          </p:nvSpPr>
          <p:spPr>
            <a:xfrm>
              <a:off x="22355" y="22355"/>
              <a:ext cx="3197121" cy="413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sz="2400" b="1" dirty="0" smtClean="0">
                  <a:solidFill>
                    <a:schemeClr val="bg1"/>
                  </a:solidFill>
                  <a:latin typeface="Aharoni" pitchFamily="2" charset="-79"/>
                  <a:cs typeface="Aharoni" pitchFamily="2" charset="-79"/>
                </a:rPr>
                <a:t>“</a:t>
              </a:r>
              <a:r>
                <a:rPr lang="en-US" sz="2400" b="1" dirty="0" smtClean="0">
                  <a:solidFill>
                    <a:srgbClr val="FF0000"/>
                  </a:solidFill>
                  <a:latin typeface="Aharoni" pitchFamily="2" charset="-79"/>
                  <a:cs typeface="Aharoni" pitchFamily="2" charset="-79"/>
                </a:rPr>
                <a:t>Heritage </a:t>
              </a:r>
              <a:r>
                <a:rPr lang="en-US" sz="2400" b="1" dirty="0">
                  <a:solidFill>
                    <a:srgbClr val="FF0000"/>
                  </a:solidFill>
                  <a:latin typeface="Aharoni" pitchFamily="2" charset="-79"/>
                  <a:cs typeface="Aharoni" pitchFamily="2" charset="-79"/>
                </a:rPr>
                <a:t>Precinct</a:t>
              </a:r>
              <a:r>
                <a:rPr lang="en-US" sz="2400" b="1" dirty="0" smtClean="0">
                  <a:latin typeface="Aharoni" pitchFamily="2" charset="-79"/>
                  <a:cs typeface="Aharoni" pitchFamily="2" charset="-79"/>
                </a:rPr>
                <a:t>”</a:t>
              </a:r>
              <a:endParaRPr lang="en-US" sz="2400" b="1" dirty="0">
                <a:latin typeface="Aharoni" pitchFamily="2" charset="-79"/>
                <a:cs typeface="Aharoni" pitchFamily="2" charset="-79"/>
              </a:endParaRPr>
            </a:p>
          </p:txBody>
        </p:sp>
      </p:grpSp>
      <p:sp>
        <p:nvSpPr>
          <p:cNvPr id="17" name="Rectangle 16"/>
          <p:cNvSpPr/>
          <p:nvPr/>
        </p:nvSpPr>
        <p:spPr>
          <a:xfrm>
            <a:off x="1475656" y="3358153"/>
            <a:ext cx="7383357" cy="954107"/>
          </a:xfrm>
          <a:prstGeom prst="rect">
            <a:avLst/>
          </a:prstGeom>
        </p:spPr>
        <p:txBody>
          <a:bodyPr wrap="square">
            <a:spAutoFit/>
          </a:bodyPr>
          <a:lstStyle/>
          <a:p>
            <a:pPr marL="402336" lvl="1">
              <a:spcBef>
                <a:spcPts val="550"/>
              </a:spcBef>
              <a:buClr>
                <a:srgbClr val="3891A7"/>
              </a:buClr>
            </a:pPr>
            <a:r>
              <a:rPr lang="en-US" sz="2800" b="1" dirty="0">
                <a:solidFill>
                  <a:prstClr val="black"/>
                </a:solidFill>
                <a:latin typeface="Aharoni" pitchFamily="2" charset="-79"/>
                <a:cs typeface="Aharoni" pitchFamily="2" charset="-79"/>
              </a:rPr>
              <a:t>means any space that </a:t>
            </a:r>
            <a:r>
              <a:rPr lang="en-US" sz="2800" b="1" dirty="0" smtClean="0">
                <a:solidFill>
                  <a:prstClr val="black"/>
                </a:solidFill>
                <a:latin typeface="Aharoni" pitchFamily="2" charset="-79"/>
                <a:cs typeface="Aharoni" pitchFamily="2" charset="-79"/>
              </a:rPr>
              <a:t>requires conservation </a:t>
            </a:r>
            <a:r>
              <a:rPr lang="en-US" sz="2800" b="1" dirty="0">
                <a:solidFill>
                  <a:prstClr val="black"/>
                </a:solidFill>
                <a:latin typeface="Aharoni" pitchFamily="2" charset="-79"/>
                <a:cs typeface="Aharoni" pitchFamily="2" charset="-79"/>
              </a:rPr>
              <a:t>/ preservation. </a:t>
            </a:r>
            <a:endParaRPr lang="en-US" sz="2800" dirty="0">
              <a:solidFill>
                <a:prstClr val="black"/>
              </a:solidFill>
              <a:latin typeface="Aharoni" pitchFamily="2" charset="-79"/>
              <a:cs typeface="Aharoni" pitchFamily="2" charset="-79"/>
            </a:endParaRPr>
          </a:p>
        </p:txBody>
      </p:sp>
      <p:grpSp>
        <p:nvGrpSpPr>
          <p:cNvPr id="18" name="Group 17"/>
          <p:cNvGrpSpPr/>
          <p:nvPr/>
        </p:nvGrpSpPr>
        <p:grpSpPr>
          <a:xfrm>
            <a:off x="968152" y="4316558"/>
            <a:ext cx="3241831" cy="457939"/>
            <a:chOff x="0" y="0"/>
            <a:chExt cx="3241831" cy="457939"/>
          </a:xfrm>
          <a:scene3d>
            <a:camera prst="orthographicFront">
              <a:rot lat="0" lon="0" rev="0"/>
            </a:camera>
            <a:lightRig rig="contrasting" dir="t">
              <a:rot lat="0" lon="0" rev="1200000"/>
            </a:lightRig>
          </a:scene3d>
        </p:grpSpPr>
        <p:sp>
          <p:nvSpPr>
            <p:cNvPr id="19" name="Rounded Rectangle 18"/>
            <p:cNvSpPr/>
            <p:nvPr/>
          </p:nvSpPr>
          <p:spPr>
            <a:xfrm>
              <a:off x="0" y="0"/>
              <a:ext cx="3241831" cy="457939"/>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27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20" name="Rounded Rectangle 4"/>
            <p:cNvSpPr/>
            <p:nvPr/>
          </p:nvSpPr>
          <p:spPr>
            <a:xfrm>
              <a:off x="22355" y="22355"/>
              <a:ext cx="3197121" cy="413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1" defTabSz="889000">
                <a:lnSpc>
                  <a:spcPct val="90000"/>
                </a:lnSpc>
                <a:spcBef>
                  <a:spcPct val="0"/>
                </a:spcBef>
                <a:spcAft>
                  <a:spcPct val="35000"/>
                </a:spcAft>
              </a:pPr>
              <a:r>
                <a:rPr lang="en-US" sz="2400" b="1" dirty="0">
                  <a:latin typeface="Aharoni" pitchFamily="2" charset="-79"/>
                  <a:cs typeface="Aharoni" pitchFamily="2" charset="-79"/>
                </a:rPr>
                <a:t>“</a:t>
              </a:r>
              <a:r>
                <a:rPr lang="en-US" sz="2400" b="1" dirty="0">
                  <a:solidFill>
                    <a:srgbClr val="FF0000"/>
                  </a:solidFill>
                  <a:latin typeface="Aharoni" pitchFamily="2" charset="-79"/>
                  <a:cs typeface="Aharoni" pitchFamily="2" charset="-79"/>
                </a:rPr>
                <a:t>Conservation</a:t>
              </a:r>
              <a:r>
                <a:rPr lang="en-US" sz="2400" b="1" dirty="0">
                  <a:latin typeface="Aharoni" pitchFamily="2" charset="-79"/>
                  <a:cs typeface="Aharoni" pitchFamily="2" charset="-79"/>
                </a:rPr>
                <a:t>’ </a:t>
              </a:r>
            </a:p>
          </p:txBody>
        </p:sp>
      </p:grpSp>
      <p:sp>
        <p:nvSpPr>
          <p:cNvPr id="21" name="Content Placeholder 5"/>
          <p:cNvSpPr txBox="1">
            <a:spLocks/>
          </p:cNvSpPr>
          <p:nvPr/>
        </p:nvSpPr>
        <p:spPr>
          <a:xfrm>
            <a:off x="1475657" y="4797152"/>
            <a:ext cx="7383356" cy="492440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US" b="1" dirty="0" smtClean="0">
                <a:solidFill>
                  <a:schemeClr val="tx1"/>
                </a:solidFill>
                <a:latin typeface="Aharoni" pitchFamily="2" charset="-79"/>
                <a:cs typeface="Aharoni" pitchFamily="2" charset="-79"/>
              </a:rPr>
              <a:t>means all the processes of looking after a place so as to retain its historical / architectural/ aesthetic / cultural significance. </a:t>
            </a:r>
            <a:endParaRPr lang="en-US" dirty="0" smtClean="0">
              <a:solidFill>
                <a:schemeClr val="tx1"/>
              </a:solidFill>
              <a:latin typeface="Aharoni" pitchFamily="2" charset="-79"/>
              <a:cs typeface="Aharoni" pitchFamily="2" charset="-79"/>
            </a:endParaRPr>
          </a:p>
          <a:p>
            <a:pPr marL="571500" indent="-571500">
              <a:buFont typeface="Wingdings" pitchFamily="2" charset="2"/>
              <a:buChar char="Ø"/>
            </a:pPr>
            <a:endParaRPr lang="en-US" dirty="0" smtClean="0"/>
          </a:p>
        </p:txBody>
      </p:sp>
    </p:spTree>
    <p:extLst>
      <p:ext uri="{BB962C8B-B14F-4D97-AF65-F5344CB8AC3E}">
        <p14:creationId xmlns:p14="http://schemas.microsoft.com/office/powerpoint/2010/main" val="691391212"/>
      </p:ext>
    </p:extLst>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c\Desktop\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62"/>
            <a:ext cx="1224136" cy="1186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97352"/>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411760" y="6525344"/>
            <a:ext cx="5976664" cy="369332"/>
          </a:xfrm>
          <a:prstGeom prst="rect">
            <a:avLst/>
          </a:prstGeom>
          <a:noFill/>
        </p:spPr>
        <p:txBody>
          <a:bodyPr wrap="square" rtlCol="0">
            <a:spAutoFit/>
          </a:bodyPr>
          <a:lstStyle/>
          <a:p>
            <a:r>
              <a:rPr lang="en-IN" b="1" dirty="0" smtClean="0">
                <a:latin typeface="Aharoni" panose="02010803020104030203" pitchFamily="2" charset="-79"/>
                <a:cs typeface="Aharoni" panose="02010803020104030203" pitchFamily="2" charset="-79"/>
              </a:rPr>
              <a:t>SRINAGAR MUNICIPAL CORPORATION </a:t>
            </a:r>
            <a:endParaRPr lang="en-IN" b="1" dirty="0">
              <a:latin typeface="Aharoni" panose="02010803020104030203" pitchFamily="2" charset="-79"/>
              <a:cs typeface="Aharoni" panose="02010803020104030203" pitchFamily="2" charset="-79"/>
            </a:endParaRPr>
          </a:p>
        </p:txBody>
      </p:sp>
      <p:sp>
        <p:nvSpPr>
          <p:cNvPr id="19" name="Content Placeholder 5"/>
          <p:cNvSpPr txBox="1">
            <a:spLocks/>
          </p:cNvSpPr>
          <p:nvPr/>
        </p:nvSpPr>
        <p:spPr>
          <a:xfrm>
            <a:off x="1103036" y="1279322"/>
            <a:ext cx="7482408" cy="5486400"/>
          </a:xfrm>
          <a:prstGeom prst="rect">
            <a:avLst/>
          </a:prstGeom>
        </p:spPr>
        <p:txBody>
          <a:bodyPr>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endParaRPr lang="en-US" b="1" dirty="0" smtClean="0">
              <a:solidFill>
                <a:schemeClr val="tx1"/>
              </a:solidFill>
              <a:latin typeface="Aharoni" pitchFamily="2" charset="-79"/>
              <a:cs typeface="Aharoni" pitchFamily="2" charset="-79"/>
            </a:endParaRPr>
          </a:p>
          <a:p>
            <a:pPr lvl="1" algn="l"/>
            <a:r>
              <a:rPr lang="en-US" b="1" dirty="0" smtClean="0">
                <a:solidFill>
                  <a:schemeClr val="tx1"/>
                </a:solidFill>
                <a:latin typeface="Aharoni" pitchFamily="2" charset="-79"/>
                <a:cs typeface="Aharoni" pitchFamily="2" charset="-79"/>
              </a:rPr>
              <a:t>means maintaining the fabric of a place in its existing state and retarding deterioration.</a:t>
            </a:r>
            <a:endParaRPr lang="en-US" dirty="0" smtClean="0">
              <a:solidFill>
                <a:schemeClr val="tx1"/>
              </a:solidFill>
              <a:latin typeface="Aharoni" pitchFamily="2" charset="-79"/>
              <a:cs typeface="Aharoni" pitchFamily="2" charset="-79"/>
            </a:endParaRPr>
          </a:p>
          <a:p>
            <a:pPr marL="402336" lvl="1"/>
            <a:endParaRPr lang="en-US" b="1" dirty="0" smtClean="0">
              <a:latin typeface="Aharoni" pitchFamily="2" charset="-79"/>
              <a:cs typeface="Aharoni" pitchFamily="2" charset="-79"/>
            </a:endParaRPr>
          </a:p>
          <a:p>
            <a:pPr lvl="1" algn="l"/>
            <a:endParaRPr lang="en-US" b="1" dirty="0" smtClean="0">
              <a:solidFill>
                <a:schemeClr val="tx1"/>
              </a:solidFill>
              <a:latin typeface="Aharoni" pitchFamily="2" charset="-79"/>
              <a:cs typeface="Aharoni" pitchFamily="2" charset="-79"/>
            </a:endParaRPr>
          </a:p>
          <a:p>
            <a:pPr lvl="1" algn="l"/>
            <a:r>
              <a:rPr lang="en-US" b="1" dirty="0" smtClean="0">
                <a:solidFill>
                  <a:schemeClr val="tx1"/>
                </a:solidFill>
                <a:latin typeface="Aharoni" pitchFamily="2" charset="-79"/>
                <a:cs typeface="Aharoni" pitchFamily="2" charset="-79"/>
              </a:rPr>
              <a:t>means returning the existing fabric. </a:t>
            </a:r>
            <a:endParaRPr lang="en-US" dirty="0" smtClean="0">
              <a:solidFill>
                <a:schemeClr val="tx1"/>
              </a:solidFill>
              <a:latin typeface="Aharoni" pitchFamily="2" charset="-79"/>
              <a:cs typeface="Aharoni" pitchFamily="2" charset="-79"/>
            </a:endParaRPr>
          </a:p>
          <a:p>
            <a:pPr marL="402336" lvl="1"/>
            <a:endParaRPr lang="en-US" b="1" dirty="0" smtClean="0">
              <a:latin typeface="Aharoni" pitchFamily="2" charset="-79"/>
              <a:cs typeface="Aharoni" pitchFamily="2" charset="-79"/>
            </a:endParaRPr>
          </a:p>
          <a:p>
            <a:pPr lvl="1" algn="l"/>
            <a:endParaRPr lang="en-US" b="1" dirty="0">
              <a:latin typeface="Aharoni" pitchFamily="2" charset="-79"/>
              <a:cs typeface="Aharoni" pitchFamily="2" charset="-79"/>
            </a:endParaRPr>
          </a:p>
          <a:p>
            <a:pPr lvl="1" algn="l"/>
            <a:r>
              <a:rPr lang="en-US" b="1" dirty="0" smtClean="0">
                <a:solidFill>
                  <a:schemeClr val="tx1"/>
                </a:solidFill>
                <a:latin typeface="Aharoni" pitchFamily="2" charset="-79"/>
                <a:cs typeface="Aharoni" pitchFamily="2" charset="-79"/>
              </a:rPr>
              <a:t>means returning a place as nearly as possible to a known earlier state and distinguished by the introduction of materials (new or old) into the fabric. </a:t>
            </a:r>
            <a:endParaRPr lang="en-US" dirty="0">
              <a:solidFill>
                <a:schemeClr val="tx1"/>
              </a:solidFill>
              <a:latin typeface="Aharoni" pitchFamily="2" charset="-79"/>
              <a:cs typeface="Aharoni" pitchFamily="2" charset="-79"/>
            </a:endParaRPr>
          </a:p>
        </p:txBody>
      </p:sp>
      <p:sp>
        <p:nvSpPr>
          <p:cNvPr id="34" name="TextBox 33"/>
          <p:cNvSpPr txBox="1"/>
          <p:nvPr/>
        </p:nvSpPr>
        <p:spPr>
          <a:xfrm>
            <a:off x="991529" y="0"/>
            <a:ext cx="8172401" cy="738664"/>
          </a:xfrm>
          <a:prstGeom prst="rect">
            <a:avLst/>
          </a:prstGeom>
          <a:noFill/>
        </p:spPr>
        <p:txBody>
          <a:bodyPr wrap="square" rtlCol="0">
            <a:spAutoFit/>
          </a:bodyPr>
          <a:lstStyle/>
          <a:p>
            <a:pPr lvl="0" algn="ctr"/>
            <a:r>
              <a:rPr lang="en-US" sz="2400" b="1" dirty="0" smtClean="0">
                <a:solidFill>
                  <a:srgbClr val="002060"/>
                </a:solidFill>
                <a:latin typeface="Aharoni" pitchFamily="2" charset="-79"/>
                <a:cs typeface="Aharoni" pitchFamily="2" charset="-79"/>
              </a:rPr>
              <a:t>Suggested amendments in existing Buildings Bye Laws.</a:t>
            </a:r>
            <a:endParaRPr lang="en-US" sz="2400" dirty="0" smtClean="0">
              <a:solidFill>
                <a:srgbClr val="002060"/>
              </a:solidFill>
              <a:latin typeface="Aharoni" pitchFamily="2" charset="-79"/>
              <a:cs typeface="Aharoni" pitchFamily="2" charset="-79"/>
            </a:endParaRPr>
          </a:p>
          <a:p>
            <a:endParaRPr lang="en-US" dirty="0">
              <a:solidFill>
                <a:srgbClr val="FF0000"/>
              </a:solidFill>
            </a:endParaRPr>
          </a:p>
        </p:txBody>
      </p:sp>
      <p:grpSp>
        <p:nvGrpSpPr>
          <p:cNvPr id="35" name="Group 34"/>
          <p:cNvGrpSpPr/>
          <p:nvPr/>
        </p:nvGrpSpPr>
        <p:grpSpPr>
          <a:xfrm>
            <a:off x="1222223" y="1098853"/>
            <a:ext cx="3241831" cy="457939"/>
            <a:chOff x="0" y="0"/>
            <a:chExt cx="3241831" cy="457939"/>
          </a:xfrm>
          <a:scene3d>
            <a:camera prst="orthographicFront">
              <a:rot lat="0" lon="0" rev="0"/>
            </a:camera>
            <a:lightRig rig="contrasting" dir="t">
              <a:rot lat="0" lon="0" rev="1200000"/>
            </a:lightRig>
          </a:scene3d>
        </p:grpSpPr>
        <p:sp>
          <p:nvSpPr>
            <p:cNvPr id="36" name="Rounded Rectangle 35"/>
            <p:cNvSpPr/>
            <p:nvPr/>
          </p:nvSpPr>
          <p:spPr>
            <a:xfrm>
              <a:off x="0" y="0"/>
              <a:ext cx="3241831" cy="457939"/>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27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37" name="Rounded Rectangle 4"/>
            <p:cNvSpPr/>
            <p:nvPr/>
          </p:nvSpPr>
          <p:spPr>
            <a:xfrm>
              <a:off x="22355" y="22355"/>
              <a:ext cx="3197121" cy="413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1" defTabSz="889000">
                <a:lnSpc>
                  <a:spcPct val="90000"/>
                </a:lnSpc>
                <a:spcBef>
                  <a:spcPct val="0"/>
                </a:spcBef>
                <a:spcAft>
                  <a:spcPct val="35000"/>
                </a:spcAft>
              </a:pPr>
              <a:endParaRPr lang="en-US" sz="2400" b="1" dirty="0">
                <a:latin typeface="Aharoni" pitchFamily="2" charset="-79"/>
                <a:cs typeface="Aharoni" pitchFamily="2" charset="-79"/>
              </a:endParaRPr>
            </a:p>
            <a:p>
              <a:pPr marL="0" lvl="1" defTabSz="889000">
                <a:lnSpc>
                  <a:spcPct val="90000"/>
                </a:lnSpc>
                <a:spcBef>
                  <a:spcPct val="0"/>
                </a:spcBef>
                <a:spcAft>
                  <a:spcPct val="35000"/>
                </a:spcAft>
              </a:pPr>
              <a:r>
                <a:rPr lang="en-US" sz="2400" b="1" dirty="0" smtClean="0">
                  <a:solidFill>
                    <a:srgbClr val="FF0000"/>
                  </a:solidFill>
                  <a:latin typeface="Aharoni" pitchFamily="2" charset="-79"/>
                  <a:cs typeface="Aharoni" pitchFamily="2" charset="-79"/>
                </a:rPr>
                <a:t>  </a:t>
              </a:r>
              <a:r>
                <a:rPr lang="en-US" sz="2800" b="1" dirty="0" smtClean="0">
                  <a:solidFill>
                    <a:srgbClr val="FF0000"/>
                  </a:solidFill>
                  <a:latin typeface="Aharoni" pitchFamily="2" charset="-79"/>
                  <a:cs typeface="Aharoni" pitchFamily="2" charset="-79"/>
                </a:rPr>
                <a:t>Preservation</a:t>
              </a:r>
              <a:endParaRPr lang="en-US" sz="2800" b="1" dirty="0">
                <a:latin typeface="Aharoni" pitchFamily="2" charset="-79"/>
                <a:cs typeface="Aharoni" pitchFamily="2" charset="-79"/>
              </a:endParaRPr>
            </a:p>
            <a:p>
              <a:pPr defTabSz="889000">
                <a:lnSpc>
                  <a:spcPct val="90000"/>
                </a:lnSpc>
                <a:spcBef>
                  <a:spcPct val="0"/>
                </a:spcBef>
                <a:spcAft>
                  <a:spcPct val="35000"/>
                </a:spcAft>
              </a:pPr>
              <a:r>
                <a:rPr lang="en-US" sz="2400" b="1" dirty="0" smtClean="0">
                  <a:latin typeface="Aharoni" pitchFamily="2" charset="-79"/>
                  <a:cs typeface="Aharoni" pitchFamily="2" charset="-79"/>
                </a:rPr>
                <a:t> </a:t>
              </a:r>
              <a:endParaRPr lang="en-US" sz="2400" b="1" dirty="0">
                <a:latin typeface="Aharoni" pitchFamily="2" charset="-79"/>
                <a:cs typeface="Aharoni" pitchFamily="2" charset="-79"/>
              </a:endParaRPr>
            </a:p>
          </p:txBody>
        </p:sp>
      </p:grpSp>
      <p:grpSp>
        <p:nvGrpSpPr>
          <p:cNvPr id="38" name="Group 37"/>
          <p:cNvGrpSpPr/>
          <p:nvPr/>
        </p:nvGrpSpPr>
        <p:grpSpPr>
          <a:xfrm>
            <a:off x="1244578" y="2852936"/>
            <a:ext cx="3241831" cy="457939"/>
            <a:chOff x="0" y="0"/>
            <a:chExt cx="3241831" cy="457939"/>
          </a:xfrm>
          <a:scene3d>
            <a:camera prst="orthographicFront">
              <a:rot lat="0" lon="0" rev="0"/>
            </a:camera>
            <a:lightRig rig="contrasting" dir="t">
              <a:rot lat="0" lon="0" rev="1200000"/>
            </a:lightRig>
          </a:scene3d>
        </p:grpSpPr>
        <p:sp>
          <p:nvSpPr>
            <p:cNvPr id="39" name="Rounded Rectangle 38"/>
            <p:cNvSpPr/>
            <p:nvPr/>
          </p:nvSpPr>
          <p:spPr>
            <a:xfrm>
              <a:off x="0" y="0"/>
              <a:ext cx="3241831" cy="457939"/>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27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40" name="Rounded Rectangle 4"/>
            <p:cNvSpPr/>
            <p:nvPr/>
          </p:nvSpPr>
          <p:spPr>
            <a:xfrm>
              <a:off x="22355" y="22355"/>
              <a:ext cx="3197121" cy="413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sz="2400" b="1" dirty="0" smtClean="0">
                  <a:solidFill>
                    <a:srgbClr val="FF0000"/>
                  </a:solidFill>
                  <a:latin typeface="Aharoni" pitchFamily="2" charset="-79"/>
                  <a:cs typeface="Aharoni" pitchFamily="2" charset="-79"/>
                </a:rPr>
                <a:t>  Restoration</a:t>
              </a:r>
              <a:endParaRPr lang="en-US" sz="2400" b="1" dirty="0">
                <a:latin typeface="Aharoni" pitchFamily="2" charset="-79"/>
                <a:cs typeface="Aharoni" pitchFamily="2" charset="-79"/>
              </a:endParaRPr>
            </a:p>
          </p:txBody>
        </p:sp>
      </p:grpSp>
      <p:grpSp>
        <p:nvGrpSpPr>
          <p:cNvPr id="41" name="Group 40"/>
          <p:cNvGrpSpPr/>
          <p:nvPr/>
        </p:nvGrpSpPr>
        <p:grpSpPr>
          <a:xfrm>
            <a:off x="1244578" y="4164153"/>
            <a:ext cx="3241831" cy="457939"/>
            <a:chOff x="0" y="0"/>
            <a:chExt cx="3241831" cy="457939"/>
          </a:xfrm>
          <a:scene3d>
            <a:camera prst="orthographicFront">
              <a:rot lat="0" lon="0" rev="0"/>
            </a:camera>
            <a:lightRig rig="contrasting" dir="t">
              <a:rot lat="0" lon="0" rev="1200000"/>
            </a:lightRig>
          </a:scene3d>
        </p:grpSpPr>
        <p:sp>
          <p:nvSpPr>
            <p:cNvPr id="42" name="Rounded Rectangle 41"/>
            <p:cNvSpPr/>
            <p:nvPr/>
          </p:nvSpPr>
          <p:spPr>
            <a:xfrm>
              <a:off x="0" y="0"/>
              <a:ext cx="3241831" cy="457939"/>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27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43" name="Rounded Rectangle 4"/>
            <p:cNvSpPr/>
            <p:nvPr/>
          </p:nvSpPr>
          <p:spPr>
            <a:xfrm>
              <a:off x="22355" y="22355"/>
              <a:ext cx="3197121" cy="413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1" defTabSz="889000">
                <a:lnSpc>
                  <a:spcPct val="90000"/>
                </a:lnSpc>
                <a:spcBef>
                  <a:spcPct val="0"/>
                </a:spcBef>
                <a:spcAft>
                  <a:spcPct val="35000"/>
                </a:spcAft>
              </a:pPr>
              <a:r>
                <a:rPr lang="en-US" sz="2400" b="1" dirty="0" smtClean="0">
                  <a:solidFill>
                    <a:srgbClr val="FF0000"/>
                  </a:solidFill>
                  <a:latin typeface="Aharoni" pitchFamily="2" charset="-79"/>
                  <a:cs typeface="Aharoni" pitchFamily="2" charset="-79"/>
                </a:rPr>
                <a:t>  Reconstruction</a:t>
              </a:r>
              <a:r>
                <a:rPr lang="en-US" sz="2400" b="1" dirty="0" smtClean="0">
                  <a:latin typeface="Aharoni" pitchFamily="2" charset="-79"/>
                  <a:cs typeface="Aharoni" pitchFamily="2" charset="-79"/>
                </a:rPr>
                <a:t> </a:t>
              </a:r>
              <a:endParaRPr lang="en-US" sz="2400" b="1" dirty="0">
                <a:latin typeface="Aharoni" pitchFamily="2" charset="-79"/>
                <a:cs typeface="Aharoni" pitchFamily="2" charset="-79"/>
              </a:endParaRPr>
            </a:p>
          </p:txBody>
        </p:sp>
      </p:grpSp>
    </p:spTree>
    <p:extLst>
      <p:ext uri="{BB962C8B-B14F-4D97-AF65-F5344CB8AC3E}">
        <p14:creationId xmlns:p14="http://schemas.microsoft.com/office/powerpoint/2010/main" val="4195752293"/>
      </p:ext>
    </p:extLst>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c\Desktop\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62"/>
            <a:ext cx="1224136" cy="1186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87256"/>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411760" y="6540276"/>
            <a:ext cx="5976664" cy="369332"/>
          </a:xfrm>
          <a:prstGeom prst="rect">
            <a:avLst/>
          </a:prstGeom>
          <a:noFill/>
        </p:spPr>
        <p:txBody>
          <a:bodyPr wrap="square" rtlCol="0">
            <a:spAutoFit/>
          </a:bodyPr>
          <a:lstStyle/>
          <a:p>
            <a:r>
              <a:rPr lang="en-IN" b="1" dirty="0" smtClean="0">
                <a:latin typeface="Aharoni" panose="02010803020104030203" pitchFamily="2" charset="-79"/>
                <a:cs typeface="Aharoni" panose="02010803020104030203" pitchFamily="2" charset="-79"/>
              </a:rPr>
              <a:t>SRINAGAR MUNICIPAL CORPORATION </a:t>
            </a:r>
            <a:endParaRPr lang="en-IN" b="1" dirty="0">
              <a:latin typeface="Aharoni" panose="02010803020104030203" pitchFamily="2" charset="-79"/>
              <a:cs typeface="Aharoni" panose="02010803020104030203" pitchFamily="2" charset="-79"/>
            </a:endParaRPr>
          </a:p>
        </p:txBody>
      </p:sp>
      <p:sp>
        <p:nvSpPr>
          <p:cNvPr id="14" name="Rounded Rectangle 13"/>
          <p:cNvSpPr/>
          <p:nvPr/>
        </p:nvSpPr>
        <p:spPr bwMode="auto">
          <a:xfrm>
            <a:off x="755576" y="1411770"/>
            <a:ext cx="8064896" cy="2138844"/>
          </a:xfrm>
          <a:prstGeom prst="roundRect">
            <a:avLst>
              <a:gd name="adj" fmla="val 39584"/>
            </a:avLst>
          </a:prstGeom>
          <a:solidFill>
            <a:schemeClr val="bg1"/>
          </a:solidFill>
          <a:ln>
            <a:noFill/>
            <a:headEnd/>
            <a:tailEnd/>
          </a:ln>
          <a:scene3d>
            <a:camera prst="orthographicFront"/>
            <a:lightRig rig="morning" dir="t"/>
          </a:scene3d>
          <a:sp3d prstMaterial="metal"/>
        </p:spPr>
        <p:style>
          <a:lnRef idx="1">
            <a:schemeClr val="dk1"/>
          </a:lnRef>
          <a:fillRef idx="2">
            <a:schemeClr val="dk1"/>
          </a:fillRef>
          <a:effectRef idx="1">
            <a:schemeClr val="dk1"/>
          </a:effectRef>
          <a:fontRef idx="minor">
            <a:schemeClr val="dk1"/>
          </a:fontRef>
        </p:style>
        <p:txBody>
          <a:bodyPr anchor="ctr" anchorCtr="1"/>
          <a:lstStyle/>
          <a:p>
            <a:pPr algn="just"/>
            <a:r>
              <a:rPr lang="en-US" sz="2400" b="1" dirty="0">
                <a:latin typeface="Aharoni" pitchFamily="2" charset="-79"/>
                <a:cs typeface="Aharoni" pitchFamily="2" charset="-79"/>
              </a:rPr>
              <a:t>It shall be the duty of the owners of heritage buildings and buildings in heritage precincts or in heritage streets to carry out regular repairs and maintenance of the buildings. </a:t>
            </a:r>
          </a:p>
        </p:txBody>
      </p:sp>
      <p:sp>
        <p:nvSpPr>
          <p:cNvPr id="15" name="Rounded Rectangle 14"/>
          <p:cNvSpPr/>
          <p:nvPr/>
        </p:nvSpPr>
        <p:spPr bwMode="auto">
          <a:xfrm>
            <a:off x="755576" y="3861048"/>
            <a:ext cx="8064896" cy="2520280"/>
          </a:xfrm>
          <a:prstGeom prst="roundRect">
            <a:avLst>
              <a:gd name="adj" fmla="val 39584"/>
            </a:avLst>
          </a:prstGeom>
          <a:solidFill>
            <a:schemeClr val="bg1"/>
          </a:solidFill>
          <a:ln>
            <a:noFill/>
            <a:headEnd/>
            <a:tailEnd/>
          </a:ln>
          <a:scene3d>
            <a:camera prst="orthographicFront"/>
            <a:lightRig rig="morning" dir="t"/>
          </a:scene3d>
          <a:sp3d prstMaterial="metal"/>
        </p:spPr>
        <p:style>
          <a:lnRef idx="1">
            <a:schemeClr val="dk1"/>
          </a:lnRef>
          <a:fillRef idx="2">
            <a:schemeClr val="dk1"/>
          </a:fillRef>
          <a:effectRef idx="1">
            <a:schemeClr val="dk1"/>
          </a:effectRef>
          <a:fontRef idx="minor">
            <a:schemeClr val="dk1"/>
          </a:fontRef>
        </p:style>
        <p:txBody>
          <a:bodyPr anchor="ctr" anchorCtr="1"/>
          <a:lstStyle/>
          <a:p>
            <a:pPr algn="just"/>
            <a:r>
              <a:rPr lang="en-US" sz="2400" b="1" dirty="0">
                <a:latin typeface="Aharoni" pitchFamily="2" charset="-79"/>
                <a:cs typeface="Aharoni" pitchFamily="2" charset="-79"/>
              </a:rPr>
              <a:t>The government, the Municipal Corporation of Srinagar or the Local Bodies and Authorities concerned shall not be responsible for such repair and maintenance except for the buildings owned by the Government, the Municipal Corporation of Srinagar or the other local bodies.</a:t>
            </a:r>
            <a:endParaRPr lang="en-US" sz="2400" dirty="0">
              <a:latin typeface="Aharoni" pitchFamily="2" charset="-79"/>
              <a:cs typeface="Aharoni" pitchFamily="2" charset="-79"/>
            </a:endParaRPr>
          </a:p>
        </p:txBody>
      </p:sp>
      <p:sp>
        <p:nvSpPr>
          <p:cNvPr id="19" name="TextBox 18"/>
          <p:cNvSpPr txBox="1"/>
          <p:nvPr/>
        </p:nvSpPr>
        <p:spPr>
          <a:xfrm>
            <a:off x="1835696" y="14524"/>
            <a:ext cx="6740154"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rgbClr val="FF0000"/>
                </a:solidFill>
                <a:latin typeface="Aharoni" pitchFamily="2" charset="-79"/>
                <a:cs typeface="Aharoni" pitchFamily="2" charset="-79"/>
              </a:rPr>
              <a:t>RESPONSIBILITY OF THE OWNERS OF HERITAGE BUILDINGS</a:t>
            </a:r>
            <a:endParaRPr lang="en-IN" sz="2800" b="1" i="1" u="sng" dirty="0">
              <a:solidFill>
                <a:srgbClr val="002060"/>
              </a:solidFill>
              <a:latin typeface="FrankRuehl" pitchFamily="34" charset="-79"/>
              <a:cs typeface="FrankRuehl" pitchFamily="34" charset="-79"/>
            </a:endParaRPr>
          </a:p>
        </p:txBody>
      </p:sp>
      <p:sp>
        <p:nvSpPr>
          <p:cNvPr id="20" name="Rectangle 3"/>
          <p:cNvSpPr>
            <a:spLocks noChangeArrowheads="1"/>
          </p:cNvSpPr>
          <p:nvPr/>
        </p:nvSpPr>
        <p:spPr bwMode="auto">
          <a:xfrm>
            <a:off x="2988813" y="1896417"/>
            <a:ext cx="6781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b="1" dirty="0" smtClean="0">
                <a:solidFill>
                  <a:srgbClr val="FF0000"/>
                </a:solidFill>
                <a:latin typeface="Aharoni" pitchFamily="2" charset="-79"/>
                <a:cs typeface="Aharoni" pitchFamily="2" charset="-79"/>
              </a:rPr>
              <a:t>. </a:t>
            </a:r>
            <a:endParaRPr lang="en-US" sz="3200" dirty="0" smtClean="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1126784401"/>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mc\Desktop\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62"/>
            <a:ext cx="1224136" cy="11865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624736"/>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411760" y="6577756"/>
            <a:ext cx="5976664" cy="369332"/>
          </a:xfrm>
          <a:prstGeom prst="rect">
            <a:avLst/>
          </a:prstGeom>
          <a:noFill/>
        </p:spPr>
        <p:txBody>
          <a:bodyPr wrap="square" rtlCol="0">
            <a:spAutoFit/>
          </a:bodyPr>
          <a:lstStyle/>
          <a:p>
            <a:r>
              <a:rPr lang="en-IN" b="1" dirty="0" smtClean="0">
                <a:latin typeface="Aharoni" panose="02010803020104030203" pitchFamily="2" charset="-79"/>
                <a:cs typeface="Aharoni" panose="02010803020104030203" pitchFamily="2" charset="-79"/>
              </a:rPr>
              <a:t>SRINAGAR MUNICIPAL CORPORATION </a:t>
            </a:r>
            <a:endParaRPr lang="en-IN" b="1" dirty="0">
              <a:latin typeface="Aharoni" panose="02010803020104030203" pitchFamily="2" charset="-79"/>
              <a:cs typeface="Aharoni" panose="02010803020104030203" pitchFamily="2" charset="-79"/>
            </a:endParaRPr>
          </a:p>
        </p:txBody>
      </p:sp>
      <p:sp>
        <p:nvSpPr>
          <p:cNvPr id="10" name="TextBox 9"/>
          <p:cNvSpPr txBox="1"/>
          <p:nvPr/>
        </p:nvSpPr>
        <p:spPr>
          <a:xfrm>
            <a:off x="467544" y="1263862"/>
            <a:ext cx="8521397" cy="2246769"/>
          </a:xfrm>
          <a:prstGeom prst="rect">
            <a:avLst/>
          </a:prstGeom>
          <a:gradFill>
            <a:gsLst>
              <a:gs pos="0">
                <a:schemeClr val="accent1"/>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IN" sz="2800" b="1" dirty="0">
                <a:latin typeface="Aharoni" pitchFamily="2" charset="-79"/>
                <a:cs typeface="Aharoni" pitchFamily="2" charset="-79"/>
              </a:rPr>
              <a:t>No development or redevelopment including painting of the building, replacement of special features or plastering or demolition of any part thereof of the said listed buildings / precincts / natural feature areas shall be allowed.</a:t>
            </a:r>
          </a:p>
        </p:txBody>
      </p:sp>
      <p:sp>
        <p:nvSpPr>
          <p:cNvPr id="11" name="TextBox 10"/>
          <p:cNvSpPr txBox="1"/>
          <p:nvPr/>
        </p:nvSpPr>
        <p:spPr>
          <a:xfrm>
            <a:off x="467543" y="4077072"/>
            <a:ext cx="8521397" cy="1815882"/>
          </a:xfrm>
          <a:prstGeom prst="rect">
            <a:avLst/>
          </a:prstGeom>
          <a:gradFill>
            <a:gsLst>
              <a:gs pos="0">
                <a:schemeClr val="accent1"/>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IN" sz="2800" b="1" dirty="0">
                <a:latin typeface="Aharoni" pitchFamily="2" charset="-79"/>
                <a:cs typeface="Aharoni" pitchFamily="2" charset="-79"/>
              </a:rPr>
              <a:t>After obtaining permission of commissioner, Municipal Corporation under the advice of the Heritage Conservation Committee to be constituted by the Government</a:t>
            </a:r>
          </a:p>
        </p:txBody>
      </p:sp>
      <p:sp>
        <p:nvSpPr>
          <p:cNvPr id="12" name="Rectangle 11"/>
          <p:cNvSpPr/>
          <p:nvPr/>
        </p:nvSpPr>
        <p:spPr>
          <a:xfrm>
            <a:off x="1125641" y="138401"/>
            <a:ext cx="7391400" cy="954107"/>
          </a:xfrm>
          <a:prstGeom prst="rect">
            <a:avLst/>
          </a:prstGeom>
        </p:spPr>
        <p:txBody>
          <a:bodyPr wrap="square">
            <a:spAutoFit/>
          </a:bodyPr>
          <a:lstStyle/>
          <a:p>
            <a:pPr lvl="0" algn="ctr"/>
            <a:r>
              <a:rPr lang="en-US" sz="2800" b="1" dirty="0" smtClean="0">
                <a:solidFill>
                  <a:srgbClr val="FF0000"/>
                </a:solidFill>
                <a:latin typeface="Aharoni" pitchFamily="2" charset="-79"/>
                <a:cs typeface="Aharoni" pitchFamily="2" charset="-79"/>
              </a:rPr>
              <a:t>RESTRICTIONS ON DEVELOPMENT/               RE-DEVELOPMENT /REPAIRS. </a:t>
            </a:r>
            <a:endParaRPr lang="en-US" sz="2800"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1139871075"/>
      </p:ext>
    </p:extLst>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mc\Desktop\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62"/>
            <a:ext cx="1224136" cy="11865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624736"/>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411760" y="6577756"/>
            <a:ext cx="5976664" cy="369332"/>
          </a:xfrm>
          <a:prstGeom prst="rect">
            <a:avLst/>
          </a:prstGeom>
          <a:noFill/>
        </p:spPr>
        <p:txBody>
          <a:bodyPr wrap="square" rtlCol="0">
            <a:spAutoFit/>
          </a:bodyPr>
          <a:lstStyle/>
          <a:p>
            <a:r>
              <a:rPr lang="en-IN" b="1" dirty="0" smtClean="0">
                <a:latin typeface="Aharoni" panose="02010803020104030203" pitchFamily="2" charset="-79"/>
                <a:cs typeface="Aharoni" panose="02010803020104030203" pitchFamily="2" charset="-79"/>
              </a:rPr>
              <a:t>SRINAGAR MUNICIPAL CORPORATION </a:t>
            </a:r>
            <a:endParaRPr lang="en-IN" b="1" dirty="0">
              <a:latin typeface="Aharoni" panose="02010803020104030203" pitchFamily="2" charset="-79"/>
              <a:cs typeface="Aharoni" panose="02010803020104030203" pitchFamily="2" charset="-79"/>
            </a:endParaRPr>
          </a:p>
        </p:txBody>
      </p:sp>
      <p:sp>
        <p:nvSpPr>
          <p:cNvPr id="9" name="Rectangle 2"/>
          <p:cNvSpPr txBox="1">
            <a:spLocks noChangeArrowheads="1"/>
          </p:cNvSpPr>
          <p:nvPr/>
        </p:nvSpPr>
        <p:spPr>
          <a:xfrm>
            <a:off x="1268896" y="496144"/>
            <a:ext cx="76961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600" b="1" kern="1200">
                <a:solidFill>
                  <a:schemeClr val="tx1"/>
                </a:solidFill>
                <a:latin typeface="+mj-lt"/>
                <a:ea typeface="+mj-ea"/>
                <a:cs typeface="+mj-cs"/>
              </a:defRPr>
            </a:lvl1pPr>
          </a:lstStyle>
          <a:p>
            <a:pPr algn="r"/>
            <a:endParaRPr lang="en-US" dirty="0" smtClean="0"/>
          </a:p>
        </p:txBody>
      </p:sp>
      <p:sp>
        <p:nvSpPr>
          <p:cNvPr id="10" name="TextBox 9"/>
          <p:cNvSpPr txBox="1"/>
          <p:nvPr/>
        </p:nvSpPr>
        <p:spPr>
          <a:xfrm>
            <a:off x="1467502" y="209289"/>
            <a:ext cx="757924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fontAlgn="base">
              <a:spcBef>
                <a:spcPct val="0"/>
              </a:spcBef>
              <a:spcAft>
                <a:spcPct val="0"/>
              </a:spcAft>
            </a:pPr>
            <a:r>
              <a:rPr lang="en-US" sz="2800" b="1" dirty="0" smtClean="0">
                <a:solidFill>
                  <a:srgbClr val="FF0000"/>
                </a:solidFill>
              </a:rPr>
              <a:t>HERITAGE </a:t>
            </a:r>
            <a:r>
              <a:rPr lang="en-US" sz="2800" b="1" dirty="0">
                <a:solidFill>
                  <a:srgbClr val="FF0000"/>
                </a:solidFill>
              </a:rPr>
              <a:t>PRECINCTS/ NATURAL FEATURE AREAS. </a:t>
            </a:r>
            <a:endParaRPr lang="en-US" sz="3600" dirty="0">
              <a:solidFill>
                <a:srgbClr val="FF0000"/>
              </a:solidFill>
            </a:endParaRPr>
          </a:p>
        </p:txBody>
      </p:sp>
      <p:sp>
        <p:nvSpPr>
          <p:cNvPr id="8" name="Content Placeholder 5"/>
          <p:cNvSpPr txBox="1">
            <a:spLocks/>
          </p:cNvSpPr>
          <p:nvPr/>
        </p:nvSpPr>
        <p:spPr>
          <a:xfrm>
            <a:off x="971600" y="1302347"/>
            <a:ext cx="7867600" cy="5410200"/>
          </a:xfrm>
          <a:prstGeom prst="rect">
            <a:avLst/>
          </a:prstGeom>
        </p:spPr>
        <p:txBody>
          <a:bodyPr>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endParaRPr lang="en-US" dirty="0" smtClean="0"/>
          </a:p>
          <a:p>
            <a:pPr algn="just"/>
            <a:r>
              <a:rPr lang="en-US" b="1" dirty="0" smtClean="0">
                <a:solidFill>
                  <a:schemeClr val="tx1"/>
                </a:solidFill>
                <a:latin typeface="Aharoni" pitchFamily="2" charset="-79"/>
                <a:cs typeface="Aharoni" pitchFamily="2" charset="-79"/>
              </a:rPr>
              <a:t>In case of streets, precincts, development permissions shall be granted in accordance with the special separate regulation prescribed for respective streets, precincts shall be framed by the Commissioner Municipal Corporation Srinagar on the advice of the Heritage Conservation Committee. </a:t>
            </a:r>
            <a:endParaRPr lang="en-US" dirty="0" smtClean="0">
              <a:solidFill>
                <a:schemeClr val="tx1"/>
              </a:solidFill>
              <a:latin typeface="Aharoni" pitchFamily="2" charset="-79"/>
              <a:cs typeface="Aharoni" pitchFamily="2" charset="-79"/>
            </a:endParaRPr>
          </a:p>
          <a:p>
            <a:endParaRPr lang="en-US" dirty="0" smtClean="0"/>
          </a:p>
          <a:p>
            <a:r>
              <a:rPr lang="en-US" b="1" i="1" u="sng" dirty="0" smtClean="0">
                <a:solidFill>
                  <a:srgbClr val="002060"/>
                </a:solidFill>
              </a:rPr>
              <a:t>ROAD WIDENING </a:t>
            </a:r>
            <a:endParaRPr lang="en-US" i="1" dirty="0" smtClean="0">
              <a:solidFill>
                <a:srgbClr val="002060"/>
              </a:solidFill>
            </a:endParaRPr>
          </a:p>
          <a:p>
            <a:r>
              <a:rPr lang="en-IN" b="1" dirty="0" smtClean="0">
                <a:solidFill>
                  <a:schemeClr val="tx1"/>
                </a:solidFill>
                <a:latin typeface="Aharoni" pitchFamily="2" charset="-79"/>
                <a:cs typeface="Aharoni" pitchFamily="2" charset="-79"/>
              </a:rPr>
              <a:t>Widening of the existing roads shall be carried out considering the existing heritage buildings</a:t>
            </a:r>
            <a:r>
              <a:rPr lang="en-US" dirty="0" smtClean="0">
                <a:solidFill>
                  <a:schemeClr val="tx1"/>
                </a:solidFill>
                <a:latin typeface="Aharoni" pitchFamily="2" charset="-79"/>
                <a:cs typeface="Aharoni" pitchFamily="2" charset="-79"/>
              </a:rPr>
              <a:t>.</a:t>
            </a:r>
            <a:endParaRPr lang="en-US"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734284733"/>
      </p:ext>
    </p:extLst>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mc\Desktop\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62"/>
            <a:ext cx="1224136" cy="11865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624736"/>
            <a:ext cx="9144000" cy="260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411760" y="6577756"/>
            <a:ext cx="5976664" cy="369332"/>
          </a:xfrm>
          <a:prstGeom prst="rect">
            <a:avLst/>
          </a:prstGeom>
          <a:noFill/>
        </p:spPr>
        <p:txBody>
          <a:bodyPr wrap="square" rtlCol="0">
            <a:spAutoFit/>
          </a:bodyPr>
          <a:lstStyle/>
          <a:p>
            <a:r>
              <a:rPr lang="en-IN" b="1" dirty="0" smtClean="0">
                <a:latin typeface="Aharoni" panose="02010803020104030203" pitchFamily="2" charset="-79"/>
                <a:cs typeface="Aharoni" panose="02010803020104030203" pitchFamily="2" charset="-79"/>
              </a:rPr>
              <a:t>SRINAGAR MUNICIPAL CORPORATION </a:t>
            </a:r>
            <a:endParaRPr lang="en-IN" b="1" dirty="0">
              <a:latin typeface="Aharoni" panose="02010803020104030203" pitchFamily="2" charset="-79"/>
              <a:cs typeface="Aharoni" panose="02010803020104030203" pitchFamily="2" charset="-79"/>
            </a:endParaRPr>
          </a:p>
        </p:txBody>
      </p:sp>
      <p:sp>
        <p:nvSpPr>
          <p:cNvPr id="8" name="TextBox 7"/>
          <p:cNvSpPr txBox="1"/>
          <p:nvPr/>
        </p:nvSpPr>
        <p:spPr>
          <a:xfrm>
            <a:off x="1041803" y="1628800"/>
            <a:ext cx="7560840" cy="4031873"/>
          </a:xfrm>
          <a:prstGeom prst="rect">
            <a:avLst/>
          </a:prstGeom>
          <a:scene3d>
            <a:camera prst="orthographicFront"/>
            <a:lightRig rig="sunset" dir="t"/>
          </a:scene3d>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3200" b="1" dirty="0">
                <a:solidFill>
                  <a:srgbClr val="002060"/>
                </a:solidFill>
                <a:latin typeface="Aharoni" pitchFamily="2" charset="-79"/>
                <a:cs typeface="Aharoni" pitchFamily="2" charset="-79"/>
              </a:rPr>
              <a:t>In cases of buildings located in non-commercial use zones the owner/owners with the approval of the Heritage Conservation Committee within permissible use zone to convert part or whole thereof such a heritage building to commercial /office use/hotel. </a:t>
            </a:r>
            <a:endParaRPr lang="en-US" sz="3200" dirty="0">
              <a:solidFill>
                <a:srgbClr val="002060"/>
              </a:solidFill>
              <a:latin typeface="Aharoni" pitchFamily="2" charset="-79"/>
              <a:cs typeface="Aharoni" pitchFamily="2" charset="-79"/>
            </a:endParaRPr>
          </a:p>
        </p:txBody>
      </p:sp>
      <p:sp>
        <p:nvSpPr>
          <p:cNvPr id="9" name="Rectangle 8"/>
          <p:cNvSpPr/>
          <p:nvPr/>
        </p:nvSpPr>
        <p:spPr>
          <a:xfrm>
            <a:off x="1054197" y="490210"/>
            <a:ext cx="8534400" cy="523220"/>
          </a:xfrm>
          <a:prstGeom prst="rect">
            <a:avLst/>
          </a:prstGeom>
        </p:spPr>
        <p:txBody>
          <a:bodyPr wrap="square">
            <a:spAutoFit/>
          </a:bodyPr>
          <a:lstStyle/>
          <a:p>
            <a:pPr lvl="0"/>
            <a:r>
              <a:rPr lang="en-US" sz="2800" b="1" u="sng" dirty="0" smtClean="0">
                <a:solidFill>
                  <a:srgbClr val="C00000"/>
                </a:solidFill>
                <a:latin typeface="Aharoni" pitchFamily="2" charset="-79"/>
                <a:cs typeface="Aharoni" pitchFamily="2" charset="-79"/>
              </a:rPr>
              <a:t>INCENTIVE USES FOR HERITAGE BUILDINGS.</a:t>
            </a:r>
            <a:endParaRPr lang="en-US" sz="2800" dirty="0" smtClean="0">
              <a:solidFill>
                <a:srgbClr val="C00000"/>
              </a:solidFill>
              <a:latin typeface="Aharoni" pitchFamily="2" charset="-79"/>
              <a:cs typeface="Aharoni" pitchFamily="2" charset="-79"/>
            </a:endParaRPr>
          </a:p>
        </p:txBody>
      </p:sp>
    </p:spTree>
    <p:extLst>
      <p:ext uri="{BB962C8B-B14F-4D97-AF65-F5344CB8AC3E}">
        <p14:creationId xmlns:p14="http://schemas.microsoft.com/office/powerpoint/2010/main" val="233269639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9">
                                            <p:txEl>
                                              <p:pRg st="0" end="0"/>
                                            </p:txEl>
                                          </p:spTgt>
                                        </p:tgtEl>
                                        <p:attrNameLst>
                                          <p:attrName>style.fontStyle</p:attrName>
                                        </p:attrNameLst>
                                      </p:cBhvr>
                                      <p:to>
                                        <p:strVal val="normal"/>
                                      </p:to>
                                    </p:set>
                                    <p:set>
                                      <p:cBhvr override="childStyle">
                                        <p:cTn id="7" dur="indefinite"/>
                                        <p:tgtEl>
                                          <p:spTgt spid="9">
                                            <p:txEl>
                                              <p:pRg st="0" end="0"/>
                                            </p:txEl>
                                          </p:spTgt>
                                        </p:tgtEl>
                                        <p:attrNameLst>
                                          <p:attrName>style.fontWeight</p:attrName>
                                        </p:attrNameLst>
                                      </p:cBhvr>
                                      <p:to>
                                        <p:strVal val="bold"/>
                                      </p:to>
                                    </p:set>
                                    <p:set>
                                      <p:cBhvr override="childStyle">
                                        <p:cTn id="8" dur="indefinite"/>
                                        <p:tgtEl>
                                          <p:spTgt spid="9">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MKY PPT ON INTEGRATED MS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RAMKY PPT ON INTEGRATED MSW</Template>
  <TotalTime>1340</TotalTime>
  <Words>534</Words>
  <Application>Microsoft Office PowerPoint</Application>
  <PresentationFormat>On-screen Show (4:3)</PresentationFormat>
  <Paragraphs>63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RAMKY PPT ON INTEGRATED MSW</vt:lpstr>
      <vt:lpstr>     Preservation of Heritage         Buildings/Areas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smc</dc:creator>
  <cp:lastModifiedBy>hp</cp:lastModifiedBy>
  <cp:revision>139</cp:revision>
  <dcterms:created xsi:type="dcterms:W3CDTF">2013-10-05T15:31:53Z</dcterms:created>
  <dcterms:modified xsi:type="dcterms:W3CDTF">2013-12-02T11:36:58Z</dcterms:modified>
</cp:coreProperties>
</file>